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Garet Bold" panose="020B0604020202020204" charset="-52"/>
      <p:regular r:id="rId16"/>
    </p:embeddedFont>
    <p:embeddedFont>
      <p:font typeface="Intro" panose="02000000000000000000" charset="0"/>
      <p:regular r:id="rId17"/>
    </p:embeddedFont>
    <p:embeddedFont>
      <p:font typeface="TT Tsars B" panose="020B0604020202020204" charset="-52"/>
      <p:regular r:id="rId18"/>
    </p:embeddedFont>
    <p:embeddedFont>
      <p:font typeface="TT Tsars B Bold" panose="020B0604020202020204" charset="-52"/>
      <p:regular r:id="rId19"/>
    </p:embeddedFont>
    <p:embeddedFont>
      <p:font typeface="TT Wellingtons" panose="020B0604020202020204" charset="-52"/>
      <p:regular r:id="rId20"/>
    </p:embeddedFont>
    <p:embeddedFont>
      <p:font typeface="TT Wellingtons Bold" panose="020B0604020202020204" charset="-52"/>
      <p:regular r:id="rId21"/>
    </p:embeddedFont>
    <p:embeddedFont>
      <p:font typeface="Unreal"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50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info@80trillion.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8.sv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240730" y="0"/>
            <a:ext cx="20061252" cy="10287000"/>
          </a:xfrm>
          <a:custGeom>
            <a:avLst/>
            <a:gdLst/>
            <a:ahLst/>
            <a:cxnLst/>
            <a:rect l="l" t="t" r="r" b="b"/>
            <a:pathLst>
              <a:path w="20061252" h="10287000">
                <a:moveTo>
                  <a:pt x="0" y="0"/>
                </a:moveTo>
                <a:lnTo>
                  <a:pt x="20061253" y="0"/>
                </a:lnTo>
                <a:lnTo>
                  <a:pt x="20061253" y="10287000"/>
                </a:lnTo>
                <a:lnTo>
                  <a:pt x="0" y="10287000"/>
                </a:lnTo>
                <a:lnTo>
                  <a:pt x="0" y="0"/>
                </a:lnTo>
                <a:close/>
              </a:path>
            </a:pathLst>
          </a:custGeom>
          <a:blipFill>
            <a:blip r:embed="rId2"/>
            <a:stretch>
              <a:fillRect/>
            </a:stretch>
          </a:blipFill>
        </p:spPr>
      </p:sp>
      <p:sp>
        <p:nvSpPr>
          <p:cNvPr id="3" name="Freeform 3"/>
          <p:cNvSpPr/>
          <p:nvPr/>
        </p:nvSpPr>
        <p:spPr>
          <a:xfrm>
            <a:off x="5037819" y="5686781"/>
            <a:ext cx="8774848" cy="6734696"/>
          </a:xfrm>
          <a:custGeom>
            <a:avLst/>
            <a:gdLst/>
            <a:ahLst/>
            <a:cxnLst/>
            <a:rect l="l" t="t" r="r" b="b"/>
            <a:pathLst>
              <a:path w="8774848" h="6734696">
                <a:moveTo>
                  <a:pt x="0" y="0"/>
                </a:moveTo>
                <a:lnTo>
                  <a:pt x="8774849" y="0"/>
                </a:lnTo>
                <a:lnTo>
                  <a:pt x="8774849" y="6734696"/>
                </a:lnTo>
                <a:lnTo>
                  <a:pt x="0" y="6734696"/>
                </a:lnTo>
                <a:lnTo>
                  <a:pt x="0" y="0"/>
                </a:lnTo>
                <a:close/>
              </a:path>
            </a:pathLst>
          </a:custGeom>
          <a:blipFill>
            <a:blip r:embed="rId3"/>
            <a:stretch>
              <a:fillRect/>
            </a:stretch>
          </a:blipFill>
        </p:spPr>
      </p:sp>
      <p:sp>
        <p:nvSpPr>
          <p:cNvPr id="4" name="Freeform 4"/>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4"/>
            <a:stretch>
              <a:fillRect/>
            </a:stretch>
          </a:blipFill>
        </p:spPr>
      </p:sp>
      <p:sp>
        <p:nvSpPr>
          <p:cNvPr id="5" name="TextBox 5"/>
          <p:cNvSpPr txBox="1"/>
          <p:nvPr/>
        </p:nvSpPr>
        <p:spPr>
          <a:xfrm>
            <a:off x="452589" y="1989605"/>
            <a:ext cx="17681288" cy="4931217"/>
          </a:xfrm>
          <a:prstGeom prst="rect">
            <a:avLst/>
          </a:prstGeom>
        </p:spPr>
        <p:txBody>
          <a:bodyPr lIns="0" tIns="0" rIns="0" bIns="0" rtlCol="0" anchor="t">
            <a:spAutoFit/>
          </a:bodyPr>
          <a:lstStyle/>
          <a:p>
            <a:pPr algn="ctr">
              <a:lnSpc>
                <a:spcPts val="12839"/>
              </a:lnSpc>
            </a:pPr>
            <a:r>
              <a:rPr lang="en-US" sz="11779">
                <a:solidFill>
                  <a:srgbClr val="EEEEEE"/>
                </a:solidFill>
                <a:latin typeface="Unreal"/>
                <a:ea typeface="Unreal"/>
                <a:cs typeface="Unreal"/>
                <a:sym typeface="Unreal"/>
              </a:rPr>
              <a:t>За              път в</a:t>
            </a:r>
          </a:p>
          <a:p>
            <a:pPr algn="ctr">
              <a:lnSpc>
                <a:spcPts val="12839"/>
              </a:lnSpc>
            </a:pPr>
            <a:r>
              <a:rPr lang="en-US" sz="11779">
                <a:solidFill>
                  <a:srgbClr val="EEEEEE"/>
                </a:solidFill>
                <a:latin typeface="Unreal"/>
                <a:ea typeface="Unreal"/>
                <a:cs typeface="Unreal"/>
                <a:sym typeface="Unreal"/>
              </a:rPr>
              <a:t>човешката история</a:t>
            </a:r>
          </a:p>
        </p:txBody>
      </p:sp>
      <p:sp>
        <p:nvSpPr>
          <p:cNvPr id="6" name="TextBox 6"/>
          <p:cNvSpPr txBox="1"/>
          <p:nvPr/>
        </p:nvSpPr>
        <p:spPr>
          <a:xfrm>
            <a:off x="4058378" y="1369791"/>
            <a:ext cx="7197871" cy="2440116"/>
          </a:xfrm>
          <a:prstGeom prst="rect">
            <a:avLst/>
          </a:prstGeom>
        </p:spPr>
        <p:txBody>
          <a:bodyPr lIns="0" tIns="0" rIns="0" bIns="0" rtlCol="0" anchor="t">
            <a:spAutoFit/>
          </a:bodyPr>
          <a:lstStyle/>
          <a:p>
            <a:pPr algn="ctr">
              <a:lnSpc>
                <a:spcPts val="20083"/>
              </a:lnSpc>
              <a:spcBef>
                <a:spcPct val="0"/>
              </a:spcBef>
            </a:pPr>
            <a:r>
              <a:rPr lang="en-US" sz="14345">
                <a:solidFill>
                  <a:srgbClr val="EEEEEE"/>
                </a:solidFill>
                <a:latin typeface="Unreal"/>
                <a:ea typeface="Unreal"/>
                <a:cs typeface="Unreal"/>
                <a:sym typeface="Unreal"/>
              </a:rPr>
              <a:t>ПЪРВИ</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733045" y="0"/>
            <a:ext cx="23754090" cy="10214259"/>
          </a:xfrm>
          <a:custGeom>
            <a:avLst/>
            <a:gdLst/>
            <a:ahLst/>
            <a:cxnLst/>
            <a:rect l="l" t="t" r="r" b="b"/>
            <a:pathLst>
              <a:path w="23754090" h="10214259">
                <a:moveTo>
                  <a:pt x="0" y="0"/>
                </a:moveTo>
                <a:lnTo>
                  <a:pt x="23754090" y="0"/>
                </a:lnTo>
                <a:lnTo>
                  <a:pt x="23754090" y="10214259"/>
                </a:lnTo>
                <a:lnTo>
                  <a:pt x="0" y="10214259"/>
                </a:lnTo>
                <a:lnTo>
                  <a:pt x="0" y="0"/>
                </a:lnTo>
                <a:close/>
              </a:path>
            </a:pathLst>
          </a:custGeom>
          <a:blipFill>
            <a:blip r:embed="rId2"/>
            <a:stretch>
              <a:fillRect/>
            </a:stretch>
          </a:blipFill>
        </p:spPr>
      </p:sp>
      <p:sp>
        <p:nvSpPr>
          <p:cNvPr id="3" name="Freeform 3"/>
          <p:cNvSpPr/>
          <p:nvPr/>
        </p:nvSpPr>
        <p:spPr>
          <a:xfrm>
            <a:off x="2990850" y="3225288"/>
            <a:ext cx="2784147" cy="6298451"/>
          </a:xfrm>
          <a:custGeom>
            <a:avLst/>
            <a:gdLst/>
            <a:ahLst/>
            <a:cxnLst/>
            <a:rect l="l" t="t" r="r" b="b"/>
            <a:pathLst>
              <a:path w="2784147" h="6298451">
                <a:moveTo>
                  <a:pt x="0" y="0"/>
                </a:moveTo>
                <a:lnTo>
                  <a:pt x="2784147" y="0"/>
                </a:lnTo>
                <a:lnTo>
                  <a:pt x="2784147" y="6298451"/>
                </a:lnTo>
                <a:lnTo>
                  <a:pt x="0" y="6298451"/>
                </a:lnTo>
                <a:lnTo>
                  <a:pt x="0" y="0"/>
                </a:lnTo>
                <a:close/>
              </a:path>
            </a:pathLst>
          </a:custGeom>
          <a:blipFill>
            <a:blip r:embed="rId3"/>
            <a:stretch>
              <a:fillRect l="-5693" r="-5693"/>
            </a:stretch>
          </a:blipFill>
        </p:spPr>
      </p:sp>
      <p:sp>
        <p:nvSpPr>
          <p:cNvPr id="4" name="Freeform 4"/>
          <p:cNvSpPr/>
          <p:nvPr/>
        </p:nvSpPr>
        <p:spPr>
          <a:xfrm>
            <a:off x="11205568" y="3053102"/>
            <a:ext cx="2784147" cy="6298451"/>
          </a:xfrm>
          <a:custGeom>
            <a:avLst/>
            <a:gdLst/>
            <a:ahLst/>
            <a:cxnLst/>
            <a:rect l="l" t="t" r="r" b="b"/>
            <a:pathLst>
              <a:path w="2784147" h="6298451">
                <a:moveTo>
                  <a:pt x="0" y="0"/>
                </a:moveTo>
                <a:lnTo>
                  <a:pt x="2784147" y="0"/>
                </a:lnTo>
                <a:lnTo>
                  <a:pt x="2784147" y="6298451"/>
                </a:lnTo>
                <a:lnTo>
                  <a:pt x="0" y="6298451"/>
                </a:lnTo>
                <a:lnTo>
                  <a:pt x="0" y="0"/>
                </a:lnTo>
                <a:close/>
              </a:path>
            </a:pathLst>
          </a:custGeom>
          <a:blipFill>
            <a:blip r:embed="rId3"/>
            <a:stretch>
              <a:fillRect l="-5693" r="-5693"/>
            </a:stretch>
          </a:blipFill>
        </p:spPr>
      </p:sp>
      <p:grpSp>
        <p:nvGrpSpPr>
          <p:cNvPr id="5" name="Group 5"/>
          <p:cNvGrpSpPr/>
          <p:nvPr/>
        </p:nvGrpSpPr>
        <p:grpSpPr>
          <a:xfrm>
            <a:off x="3101959" y="3449955"/>
            <a:ext cx="2558738" cy="5504744"/>
            <a:chOff x="0" y="0"/>
            <a:chExt cx="396415" cy="852829"/>
          </a:xfrm>
        </p:grpSpPr>
        <p:sp>
          <p:nvSpPr>
            <p:cNvPr id="6" name="Freeform 6"/>
            <p:cNvSpPr/>
            <p:nvPr/>
          </p:nvSpPr>
          <p:spPr>
            <a:xfrm>
              <a:off x="0" y="0"/>
              <a:ext cx="396415" cy="852829"/>
            </a:xfrm>
            <a:custGeom>
              <a:avLst/>
              <a:gdLst/>
              <a:ahLst/>
              <a:cxnLst/>
              <a:rect l="l" t="t" r="r" b="b"/>
              <a:pathLst>
                <a:path w="396415" h="852829">
                  <a:moveTo>
                    <a:pt x="0" y="0"/>
                  </a:moveTo>
                  <a:lnTo>
                    <a:pt x="396415" y="0"/>
                  </a:lnTo>
                  <a:lnTo>
                    <a:pt x="396415" y="852829"/>
                  </a:lnTo>
                  <a:lnTo>
                    <a:pt x="0" y="852829"/>
                  </a:lnTo>
                  <a:close/>
                </a:path>
              </a:pathLst>
            </a:custGeom>
            <a:blipFill>
              <a:blip r:embed="rId4"/>
              <a:stretch>
                <a:fillRect/>
              </a:stretch>
            </a:blipFill>
          </p:spPr>
        </p:sp>
      </p:grpSp>
      <p:grpSp>
        <p:nvGrpSpPr>
          <p:cNvPr id="7" name="Group 7"/>
          <p:cNvGrpSpPr/>
          <p:nvPr/>
        </p:nvGrpSpPr>
        <p:grpSpPr>
          <a:xfrm>
            <a:off x="11318273" y="3171373"/>
            <a:ext cx="2558738" cy="5504744"/>
            <a:chOff x="0" y="0"/>
            <a:chExt cx="396415" cy="852829"/>
          </a:xfrm>
        </p:grpSpPr>
        <p:sp>
          <p:nvSpPr>
            <p:cNvPr id="8" name="Freeform 8"/>
            <p:cNvSpPr/>
            <p:nvPr/>
          </p:nvSpPr>
          <p:spPr>
            <a:xfrm>
              <a:off x="0" y="0"/>
              <a:ext cx="396415" cy="852829"/>
            </a:xfrm>
            <a:custGeom>
              <a:avLst/>
              <a:gdLst/>
              <a:ahLst/>
              <a:cxnLst/>
              <a:rect l="l" t="t" r="r" b="b"/>
              <a:pathLst>
                <a:path w="396415" h="852829">
                  <a:moveTo>
                    <a:pt x="0" y="0"/>
                  </a:moveTo>
                  <a:lnTo>
                    <a:pt x="396415" y="0"/>
                  </a:lnTo>
                  <a:lnTo>
                    <a:pt x="396415" y="852829"/>
                  </a:lnTo>
                  <a:lnTo>
                    <a:pt x="0" y="852829"/>
                  </a:lnTo>
                  <a:close/>
                </a:path>
              </a:pathLst>
            </a:custGeom>
            <a:blipFill>
              <a:blip r:embed="rId5"/>
              <a:stretch>
                <a:fillRect l="-430" r="-430"/>
              </a:stretch>
            </a:blipFill>
          </p:spPr>
        </p:sp>
      </p:grpSp>
      <p:sp>
        <p:nvSpPr>
          <p:cNvPr id="9" name="Freeform 9"/>
          <p:cNvSpPr/>
          <p:nvPr/>
        </p:nvSpPr>
        <p:spPr>
          <a:xfrm>
            <a:off x="5774997" y="7737857"/>
            <a:ext cx="5550383" cy="4259919"/>
          </a:xfrm>
          <a:custGeom>
            <a:avLst/>
            <a:gdLst/>
            <a:ahLst/>
            <a:cxnLst/>
            <a:rect l="l" t="t" r="r" b="b"/>
            <a:pathLst>
              <a:path w="5550383" h="4259919">
                <a:moveTo>
                  <a:pt x="0" y="0"/>
                </a:moveTo>
                <a:lnTo>
                  <a:pt x="5550383" y="0"/>
                </a:lnTo>
                <a:lnTo>
                  <a:pt x="5550383" y="4259919"/>
                </a:lnTo>
                <a:lnTo>
                  <a:pt x="0" y="4259919"/>
                </a:lnTo>
                <a:lnTo>
                  <a:pt x="0" y="0"/>
                </a:lnTo>
                <a:close/>
              </a:path>
            </a:pathLst>
          </a:custGeom>
          <a:blipFill>
            <a:blip r:embed="rId6"/>
            <a:stretch>
              <a:fillRect/>
            </a:stretch>
          </a:blipFill>
        </p:spPr>
      </p:sp>
      <p:sp>
        <p:nvSpPr>
          <p:cNvPr id="10" name="Freeform 10"/>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7"/>
            <a:stretch>
              <a:fillRect/>
            </a:stretch>
          </a:blipFill>
        </p:spPr>
      </p:sp>
      <p:sp>
        <p:nvSpPr>
          <p:cNvPr id="11" name="TextBox 11"/>
          <p:cNvSpPr txBox="1"/>
          <p:nvPr/>
        </p:nvSpPr>
        <p:spPr>
          <a:xfrm>
            <a:off x="2149111" y="-62883"/>
            <a:ext cx="13989778" cy="1745015"/>
          </a:xfrm>
          <a:prstGeom prst="rect">
            <a:avLst/>
          </a:prstGeom>
        </p:spPr>
        <p:txBody>
          <a:bodyPr lIns="0" tIns="0" rIns="0" bIns="0" rtlCol="0" anchor="t">
            <a:spAutoFit/>
          </a:bodyPr>
          <a:lstStyle/>
          <a:p>
            <a:pPr algn="ctr">
              <a:lnSpc>
                <a:spcPts val="14883"/>
              </a:lnSpc>
            </a:pPr>
            <a:r>
              <a:rPr lang="en-US" sz="8603">
                <a:solidFill>
                  <a:srgbClr val="FFFFFF"/>
                </a:solidFill>
                <a:latin typeface="Intro"/>
                <a:ea typeface="Intro"/>
                <a:cs typeface="Intro"/>
                <a:sym typeface="Intro"/>
              </a:rPr>
              <a:t>Начална страница</a:t>
            </a:r>
          </a:p>
        </p:txBody>
      </p:sp>
      <p:sp>
        <p:nvSpPr>
          <p:cNvPr id="12" name="TextBox 12"/>
          <p:cNvSpPr txBox="1"/>
          <p:nvPr/>
        </p:nvSpPr>
        <p:spPr>
          <a:xfrm>
            <a:off x="14256415" y="3641061"/>
            <a:ext cx="3363759" cy="1531311"/>
          </a:xfrm>
          <a:prstGeom prst="rect">
            <a:avLst/>
          </a:prstGeom>
        </p:spPr>
        <p:txBody>
          <a:bodyPr lIns="0" tIns="0" rIns="0" bIns="0" rtlCol="0" anchor="t">
            <a:spAutoFit/>
          </a:bodyPr>
          <a:lstStyle/>
          <a:p>
            <a:pPr algn="ctr">
              <a:lnSpc>
                <a:spcPts val="3037"/>
              </a:lnSpc>
            </a:pPr>
            <a:r>
              <a:rPr lang="en-US" sz="2391" b="1">
                <a:solidFill>
                  <a:srgbClr val="FFFFFF"/>
                </a:solidFill>
                <a:latin typeface="TT Tsars B Bold"/>
                <a:ea typeface="TT Tsars B Bold"/>
                <a:cs typeface="TT Tsars B Bold"/>
                <a:sym typeface="TT Tsars B Bold"/>
              </a:rPr>
              <a:t>Начална страница при съществуващ потребител</a:t>
            </a:r>
          </a:p>
          <a:p>
            <a:pPr algn="ctr">
              <a:lnSpc>
                <a:spcPts val="3037"/>
              </a:lnSpc>
            </a:pPr>
            <a:endParaRPr lang="en-US" sz="2391" b="1">
              <a:solidFill>
                <a:srgbClr val="FFFFFF"/>
              </a:solidFill>
              <a:latin typeface="TT Tsars B Bold"/>
              <a:ea typeface="TT Tsars B Bold"/>
              <a:cs typeface="TT Tsars B Bold"/>
              <a:sym typeface="TT Tsars B Bold"/>
            </a:endParaRPr>
          </a:p>
        </p:txBody>
      </p:sp>
      <p:sp>
        <p:nvSpPr>
          <p:cNvPr id="13" name="TextBox 13"/>
          <p:cNvSpPr txBox="1"/>
          <p:nvPr/>
        </p:nvSpPr>
        <p:spPr>
          <a:xfrm>
            <a:off x="2615104" y="1481022"/>
            <a:ext cx="13057791" cy="1968934"/>
          </a:xfrm>
          <a:prstGeom prst="rect">
            <a:avLst/>
          </a:prstGeom>
        </p:spPr>
        <p:txBody>
          <a:bodyPr lIns="0" tIns="0" rIns="0" bIns="0" rtlCol="0" anchor="t">
            <a:spAutoFit/>
          </a:bodyPr>
          <a:lstStyle/>
          <a:p>
            <a:pPr algn="ctr">
              <a:lnSpc>
                <a:spcPts val="3987"/>
              </a:lnSpc>
            </a:pPr>
            <a:r>
              <a:rPr lang="en-US" sz="2304" b="1">
                <a:solidFill>
                  <a:srgbClr val="FFFFFF"/>
                </a:solidFill>
                <a:latin typeface="TT Wellingtons Bold"/>
                <a:ea typeface="TT Wellingtons Bold"/>
                <a:cs typeface="TT Wellingtons Bold"/>
                <a:sym typeface="TT Wellingtons Bold"/>
              </a:rPr>
              <a:t>Ако сте нов потребител, това ще бъде страницата за конфигуриране на вашия автомобил. Ако вече сте се регистрирали и сте ползвали приложението, ще се зареди страницата, показваща спирачния път на Вашето превозно средство.</a:t>
            </a:r>
          </a:p>
          <a:p>
            <a:pPr algn="ctr">
              <a:lnSpc>
                <a:spcPts val="3987"/>
              </a:lnSpc>
            </a:pPr>
            <a:endParaRPr lang="en-US" sz="2304" b="1">
              <a:solidFill>
                <a:srgbClr val="FFFFFF"/>
              </a:solidFill>
              <a:latin typeface="TT Wellingtons Bold"/>
              <a:ea typeface="TT Wellingtons Bold"/>
              <a:cs typeface="TT Wellingtons Bold"/>
              <a:sym typeface="TT Wellingtons Bold"/>
            </a:endParaRPr>
          </a:p>
        </p:txBody>
      </p:sp>
      <p:sp>
        <p:nvSpPr>
          <p:cNvPr id="14" name="TextBox 14"/>
          <p:cNvSpPr txBox="1"/>
          <p:nvPr/>
        </p:nvSpPr>
        <p:spPr>
          <a:xfrm>
            <a:off x="91644" y="6698635"/>
            <a:ext cx="2591508" cy="1531322"/>
          </a:xfrm>
          <a:prstGeom prst="rect">
            <a:avLst/>
          </a:prstGeom>
        </p:spPr>
        <p:txBody>
          <a:bodyPr lIns="0" tIns="0" rIns="0" bIns="0" rtlCol="0" anchor="t">
            <a:spAutoFit/>
          </a:bodyPr>
          <a:lstStyle/>
          <a:p>
            <a:pPr algn="ctr">
              <a:lnSpc>
                <a:spcPts val="3036"/>
              </a:lnSpc>
            </a:pPr>
            <a:r>
              <a:rPr lang="en-US" sz="2390" b="1">
                <a:solidFill>
                  <a:srgbClr val="FFFFFF"/>
                </a:solidFill>
                <a:latin typeface="TT Tsars B Bold"/>
                <a:ea typeface="TT Tsars B Bold"/>
                <a:cs typeface="TT Tsars B Bold"/>
                <a:sym typeface="TT Tsars B Bold"/>
              </a:rPr>
              <a:t>Начална страница при нов потребител</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sp>
      <p:sp>
        <p:nvSpPr>
          <p:cNvPr id="3" name="TextBox 3"/>
          <p:cNvSpPr txBox="1"/>
          <p:nvPr/>
        </p:nvSpPr>
        <p:spPr>
          <a:xfrm>
            <a:off x="541831" y="1268986"/>
            <a:ext cx="15318513" cy="1916543"/>
          </a:xfrm>
          <a:prstGeom prst="rect">
            <a:avLst/>
          </a:prstGeom>
        </p:spPr>
        <p:txBody>
          <a:bodyPr lIns="0" tIns="0" rIns="0" bIns="0" rtlCol="0" anchor="t">
            <a:spAutoFit/>
          </a:bodyPr>
          <a:lstStyle/>
          <a:p>
            <a:pPr algn="ctr">
              <a:lnSpc>
                <a:spcPts val="3900"/>
              </a:lnSpc>
            </a:pPr>
            <a:r>
              <a:rPr lang="en-US" sz="2254">
                <a:solidFill>
                  <a:srgbClr val="FFFFFF"/>
                </a:solidFill>
                <a:latin typeface="TT Wellingtons"/>
                <a:ea typeface="TT Wellingtons"/>
                <a:cs typeface="TT Wellingtons"/>
                <a:sym typeface="TT Wellingtons"/>
              </a:rPr>
              <a:t>За да конфигурирате Вашиятавтомобил е необходимо да попълните информацията, която се изисква в трите форми на страницата за конфигуриране на автомобил - "Гуми", "Превозно средство" и "Информация за потребителя".</a:t>
            </a:r>
          </a:p>
          <a:p>
            <a:pPr algn="ctr">
              <a:lnSpc>
                <a:spcPts val="3900"/>
              </a:lnSpc>
            </a:pPr>
            <a:endParaRPr lang="en-US" sz="2254">
              <a:solidFill>
                <a:srgbClr val="FFFFFF"/>
              </a:solidFill>
              <a:latin typeface="TT Wellingtons"/>
              <a:ea typeface="TT Wellingtons"/>
              <a:cs typeface="TT Wellingtons"/>
              <a:sym typeface="TT Wellingtons"/>
            </a:endParaRPr>
          </a:p>
        </p:txBody>
      </p:sp>
      <p:sp>
        <p:nvSpPr>
          <p:cNvPr id="4" name="Freeform 4"/>
          <p:cNvSpPr/>
          <p:nvPr/>
        </p:nvSpPr>
        <p:spPr>
          <a:xfrm>
            <a:off x="1028700" y="3676842"/>
            <a:ext cx="2784147" cy="6298451"/>
          </a:xfrm>
          <a:custGeom>
            <a:avLst/>
            <a:gdLst/>
            <a:ahLst/>
            <a:cxnLst/>
            <a:rect l="l" t="t" r="r" b="b"/>
            <a:pathLst>
              <a:path w="2784147" h="6298451">
                <a:moveTo>
                  <a:pt x="0" y="0"/>
                </a:moveTo>
                <a:lnTo>
                  <a:pt x="2784147" y="0"/>
                </a:lnTo>
                <a:lnTo>
                  <a:pt x="2784147" y="6298452"/>
                </a:lnTo>
                <a:lnTo>
                  <a:pt x="0" y="6298452"/>
                </a:lnTo>
                <a:lnTo>
                  <a:pt x="0" y="0"/>
                </a:lnTo>
                <a:close/>
              </a:path>
            </a:pathLst>
          </a:custGeom>
          <a:blipFill>
            <a:blip r:embed="rId3"/>
            <a:stretch>
              <a:fillRect l="-5693" r="-5693"/>
            </a:stretch>
          </a:blipFill>
        </p:spPr>
      </p:sp>
      <p:sp>
        <p:nvSpPr>
          <p:cNvPr id="5" name="Freeform 5"/>
          <p:cNvSpPr/>
          <p:nvPr/>
        </p:nvSpPr>
        <p:spPr>
          <a:xfrm>
            <a:off x="9144000" y="3676842"/>
            <a:ext cx="2784147" cy="6298451"/>
          </a:xfrm>
          <a:custGeom>
            <a:avLst/>
            <a:gdLst/>
            <a:ahLst/>
            <a:cxnLst/>
            <a:rect l="l" t="t" r="r" b="b"/>
            <a:pathLst>
              <a:path w="2784147" h="6298451">
                <a:moveTo>
                  <a:pt x="0" y="0"/>
                </a:moveTo>
                <a:lnTo>
                  <a:pt x="2784147" y="0"/>
                </a:lnTo>
                <a:lnTo>
                  <a:pt x="2784147" y="6298452"/>
                </a:lnTo>
                <a:lnTo>
                  <a:pt x="0" y="6298452"/>
                </a:lnTo>
                <a:lnTo>
                  <a:pt x="0" y="0"/>
                </a:lnTo>
                <a:close/>
              </a:path>
            </a:pathLst>
          </a:custGeom>
          <a:blipFill>
            <a:blip r:embed="rId3"/>
            <a:stretch>
              <a:fillRect l="-5693" r="-5693"/>
            </a:stretch>
          </a:blipFill>
        </p:spPr>
      </p:sp>
      <p:sp>
        <p:nvSpPr>
          <p:cNvPr id="6" name="Freeform 6"/>
          <p:cNvSpPr/>
          <p:nvPr/>
        </p:nvSpPr>
        <p:spPr>
          <a:xfrm>
            <a:off x="14168930" y="3676842"/>
            <a:ext cx="2784147" cy="6298451"/>
          </a:xfrm>
          <a:custGeom>
            <a:avLst/>
            <a:gdLst/>
            <a:ahLst/>
            <a:cxnLst/>
            <a:rect l="l" t="t" r="r" b="b"/>
            <a:pathLst>
              <a:path w="2784147" h="6298451">
                <a:moveTo>
                  <a:pt x="0" y="0"/>
                </a:moveTo>
                <a:lnTo>
                  <a:pt x="2784147" y="0"/>
                </a:lnTo>
                <a:lnTo>
                  <a:pt x="2784147" y="6298452"/>
                </a:lnTo>
                <a:lnTo>
                  <a:pt x="0" y="6298452"/>
                </a:lnTo>
                <a:lnTo>
                  <a:pt x="0" y="0"/>
                </a:lnTo>
                <a:close/>
              </a:path>
            </a:pathLst>
          </a:custGeom>
          <a:blipFill>
            <a:blip r:embed="rId3"/>
            <a:stretch>
              <a:fillRect l="-5693" r="-5693"/>
            </a:stretch>
          </a:blipFill>
        </p:spPr>
      </p:sp>
      <p:sp>
        <p:nvSpPr>
          <p:cNvPr id="7" name="TextBox 7"/>
          <p:cNvSpPr txBox="1"/>
          <p:nvPr/>
        </p:nvSpPr>
        <p:spPr>
          <a:xfrm>
            <a:off x="1446751" y="516440"/>
            <a:ext cx="15812549" cy="857321"/>
          </a:xfrm>
          <a:prstGeom prst="rect">
            <a:avLst/>
          </a:prstGeom>
        </p:spPr>
        <p:txBody>
          <a:bodyPr lIns="0" tIns="0" rIns="0" bIns="0" rtlCol="0" anchor="t">
            <a:spAutoFit/>
          </a:bodyPr>
          <a:lstStyle/>
          <a:p>
            <a:pPr algn="ctr">
              <a:lnSpc>
                <a:spcPts val="6445"/>
              </a:lnSpc>
            </a:pPr>
            <a:r>
              <a:rPr lang="en-US" sz="6257">
                <a:solidFill>
                  <a:srgbClr val="FFFFFF"/>
                </a:solidFill>
                <a:latin typeface="Unreal"/>
                <a:ea typeface="Unreal"/>
                <a:cs typeface="Unreal"/>
                <a:sym typeface="Unreal"/>
              </a:rPr>
              <a:t>Конфигуриране на автомобил</a:t>
            </a:r>
          </a:p>
        </p:txBody>
      </p:sp>
      <p:grpSp>
        <p:nvGrpSpPr>
          <p:cNvPr id="8" name="Group 8"/>
          <p:cNvGrpSpPr/>
          <p:nvPr/>
        </p:nvGrpSpPr>
        <p:grpSpPr>
          <a:xfrm>
            <a:off x="1141405" y="3841785"/>
            <a:ext cx="2558738" cy="5504744"/>
            <a:chOff x="0" y="0"/>
            <a:chExt cx="396415" cy="852829"/>
          </a:xfrm>
        </p:grpSpPr>
        <p:sp>
          <p:nvSpPr>
            <p:cNvPr id="9" name="Freeform 9"/>
            <p:cNvSpPr/>
            <p:nvPr/>
          </p:nvSpPr>
          <p:spPr>
            <a:xfrm>
              <a:off x="0" y="0"/>
              <a:ext cx="396415" cy="852829"/>
            </a:xfrm>
            <a:custGeom>
              <a:avLst/>
              <a:gdLst/>
              <a:ahLst/>
              <a:cxnLst/>
              <a:rect l="l" t="t" r="r" b="b"/>
              <a:pathLst>
                <a:path w="396415" h="852829">
                  <a:moveTo>
                    <a:pt x="0" y="0"/>
                  </a:moveTo>
                  <a:lnTo>
                    <a:pt x="396415" y="0"/>
                  </a:lnTo>
                  <a:lnTo>
                    <a:pt x="396415" y="852829"/>
                  </a:lnTo>
                  <a:lnTo>
                    <a:pt x="0" y="852829"/>
                  </a:lnTo>
                  <a:close/>
                </a:path>
              </a:pathLst>
            </a:custGeom>
            <a:blipFill>
              <a:blip r:embed="rId4"/>
              <a:stretch>
                <a:fillRect l="-635" r="-635"/>
              </a:stretch>
            </a:blipFill>
          </p:spPr>
        </p:sp>
      </p:grpSp>
      <p:grpSp>
        <p:nvGrpSpPr>
          <p:cNvPr id="10" name="Group 10"/>
          <p:cNvGrpSpPr/>
          <p:nvPr/>
        </p:nvGrpSpPr>
        <p:grpSpPr>
          <a:xfrm>
            <a:off x="9259277" y="3828521"/>
            <a:ext cx="2558738" cy="5504744"/>
            <a:chOff x="0" y="0"/>
            <a:chExt cx="396415" cy="852829"/>
          </a:xfrm>
        </p:grpSpPr>
        <p:sp>
          <p:nvSpPr>
            <p:cNvPr id="11" name="Freeform 11"/>
            <p:cNvSpPr/>
            <p:nvPr/>
          </p:nvSpPr>
          <p:spPr>
            <a:xfrm>
              <a:off x="0" y="0"/>
              <a:ext cx="396415" cy="852829"/>
            </a:xfrm>
            <a:custGeom>
              <a:avLst/>
              <a:gdLst/>
              <a:ahLst/>
              <a:cxnLst/>
              <a:rect l="l" t="t" r="r" b="b"/>
              <a:pathLst>
                <a:path w="396415" h="852829">
                  <a:moveTo>
                    <a:pt x="0" y="0"/>
                  </a:moveTo>
                  <a:lnTo>
                    <a:pt x="396415" y="0"/>
                  </a:lnTo>
                  <a:lnTo>
                    <a:pt x="396415" y="852829"/>
                  </a:lnTo>
                  <a:lnTo>
                    <a:pt x="0" y="852829"/>
                  </a:lnTo>
                  <a:close/>
                </a:path>
              </a:pathLst>
            </a:custGeom>
            <a:blipFill>
              <a:blip r:embed="rId5"/>
              <a:stretch>
                <a:fillRect t="-152" b="-152"/>
              </a:stretch>
            </a:blipFill>
          </p:spPr>
        </p:sp>
      </p:grpSp>
      <p:grpSp>
        <p:nvGrpSpPr>
          <p:cNvPr id="12" name="Group 12"/>
          <p:cNvGrpSpPr/>
          <p:nvPr/>
        </p:nvGrpSpPr>
        <p:grpSpPr>
          <a:xfrm>
            <a:off x="14265535" y="3830580"/>
            <a:ext cx="2558738" cy="5504744"/>
            <a:chOff x="0" y="0"/>
            <a:chExt cx="396415" cy="852829"/>
          </a:xfrm>
        </p:grpSpPr>
        <p:sp>
          <p:nvSpPr>
            <p:cNvPr id="13" name="Freeform 13"/>
            <p:cNvSpPr/>
            <p:nvPr/>
          </p:nvSpPr>
          <p:spPr>
            <a:xfrm>
              <a:off x="0" y="0"/>
              <a:ext cx="396415" cy="852829"/>
            </a:xfrm>
            <a:custGeom>
              <a:avLst/>
              <a:gdLst/>
              <a:ahLst/>
              <a:cxnLst/>
              <a:rect l="l" t="t" r="r" b="b"/>
              <a:pathLst>
                <a:path w="396415" h="852829">
                  <a:moveTo>
                    <a:pt x="0" y="0"/>
                  </a:moveTo>
                  <a:lnTo>
                    <a:pt x="396415" y="0"/>
                  </a:lnTo>
                  <a:lnTo>
                    <a:pt x="396415" y="852829"/>
                  </a:lnTo>
                  <a:lnTo>
                    <a:pt x="0" y="852829"/>
                  </a:lnTo>
                  <a:close/>
                </a:path>
              </a:pathLst>
            </a:custGeom>
            <a:blipFill>
              <a:blip r:embed="rId6"/>
              <a:stretch>
                <a:fillRect t="-152" b="-152"/>
              </a:stretch>
            </a:blipFill>
          </p:spPr>
        </p:sp>
      </p:grpSp>
      <p:sp>
        <p:nvSpPr>
          <p:cNvPr id="14" name="Freeform 14"/>
          <p:cNvSpPr/>
          <p:nvPr/>
        </p:nvSpPr>
        <p:spPr>
          <a:xfrm>
            <a:off x="4217013" y="8078936"/>
            <a:ext cx="4346228" cy="3335730"/>
          </a:xfrm>
          <a:custGeom>
            <a:avLst/>
            <a:gdLst/>
            <a:ahLst/>
            <a:cxnLst/>
            <a:rect l="l" t="t" r="r" b="b"/>
            <a:pathLst>
              <a:path w="4346228" h="3335730">
                <a:moveTo>
                  <a:pt x="0" y="0"/>
                </a:moveTo>
                <a:lnTo>
                  <a:pt x="4346227" y="0"/>
                </a:lnTo>
                <a:lnTo>
                  <a:pt x="4346227" y="3335729"/>
                </a:lnTo>
                <a:lnTo>
                  <a:pt x="0" y="3335729"/>
                </a:lnTo>
                <a:lnTo>
                  <a:pt x="0" y="0"/>
                </a:lnTo>
                <a:close/>
              </a:path>
            </a:pathLst>
          </a:custGeom>
          <a:blipFill>
            <a:blip r:embed="rId7"/>
            <a:stretch>
              <a:fillRect/>
            </a:stretch>
          </a:blipFill>
        </p:spPr>
      </p:sp>
      <p:sp>
        <p:nvSpPr>
          <p:cNvPr id="15" name="Freeform 15"/>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8"/>
            <a:stretch>
              <a:fillRect/>
            </a:stretch>
          </a:blipFill>
        </p:spPr>
      </p:sp>
      <p:sp>
        <p:nvSpPr>
          <p:cNvPr id="16" name="TextBox 16"/>
          <p:cNvSpPr txBox="1"/>
          <p:nvPr/>
        </p:nvSpPr>
        <p:spPr>
          <a:xfrm>
            <a:off x="1229957" y="3013351"/>
            <a:ext cx="2381633" cy="600670"/>
          </a:xfrm>
          <a:prstGeom prst="rect">
            <a:avLst/>
          </a:prstGeom>
        </p:spPr>
        <p:txBody>
          <a:bodyPr lIns="0" tIns="0" rIns="0" bIns="0" rtlCol="0" anchor="t">
            <a:spAutoFit/>
          </a:bodyPr>
          <a:lstStyle/>
          <a:p>
            <a:pPr algn="ctr">
              <a:lnSpc>
                <a:spcPts val="2278"/>
              </a:lnSpc>
            </a:pPr>
            <a:r>
              <a:rPr lang="en-US" sz="2373">
                <a:solidFill>
                  <a:srgbClr val="FFFFFF"/>
                </a:solidFill>
                <a:latin typeface="TT Tsars B"/>
                <a:ea typeface="TT Tsars B"/>
                <a:cs typeface="TT Tsars B"/>
                <a:sym typeface="TT Tsars B"/>
              </a:rPr>
              <a:t>Конфигурация на гуми</a:t>
            </a:r>
          </a:p>
        </p:txBody>
      </p:sp>
      <p:sp>
        <p:nvSpPr>
          <p:cNvPr id="17" name="TextBox 17"/>
          <p:cNvSpPr txBox="1"/>
          <p:nvPr/>
        </p:nvSpPr>
        <p:spPr>
          <a:xfrm>
            <a:off x="14265535" y="2868591"/>
            <a:ext cx="2725640" cy="764511"/>
          </a:xfrm>
          <a:prstGeom prst="rect">
            <a:avLst/>
          </a:prstGeom>
        </p:spPr>
        <p:txBody>
          <a:bodyPr lIns="0" tIns="0" rIns="0" bIns="0" rtlCol="0" anchor="t">
            <a:spAutoFit/>
          </a:bodyPr>
          <a:lstStyle/>
          <a:p>
            <a:pPr algn="ctr">
              <a:lnSpc>
                <a:spcPts val="3030"/>
              </a:lnSpc>
            </a:pPr>
            <a:r>
              <a:rPr lang="en-US" sz="2612">
                <a:solidFill>
                  <a:srgbClr val="FFFFFF"/>
                </a:solidFill>
                <a:latin typeface="TT Tsars B"/>
                <a:ea typeface="TT Tsars B"/>
                <a:cs typeface="TT Tsars B"/>
                <a:sym typeface="TT Tsars B"/>
              </a:rPr>
              <a:t>Информация за потребителя</a:t>
            </a:r>
          </a:p>
        </p:txBody>
      </p:sp>
      <p:sp>
        <p:nvSpPr>
          <p:cNvPr id="18" name="TextBox 18"/>
          <p:cNvSpPr txBox="1"/>
          <p:nvPr/>
        </p:nvSpPr>
        <p:spPr>
          <a:xfrm>
            <a:off x="9374554" y="2946645"/>
            <a:ext cx="2553593" cy="686457"/>
          </a:xfrm>
          <a:prstGeom prst="rect">
            <a:avLst/>
          </a:prstGeom>
        </p:spPr>
        <p:txBody>
          <a:bodyPr lIns="0" tIns="0" rIns="0" bIns="0" rtlCol="0" anchor="t">
            <a:spAutoFit/>
          </a:bodyPr>
          <a:lstStyle/>
          <a:p>
            <a:pPr algn="ctr">
              <a:lnSpc>
                <a:spcPts val="2660"/>
              </a:lnSpc>
            </a:pPr>
            <a:r>
              <a:rPr lang="en-US" sz="2313">
                <a:solidFill>
                  <a:srgbClr val="FFFFFF"/>
                </a:solidFill>
                <a:latin typeface="TT Tsars B"/>
                <a:ea typeface="TT Tsars B"/>
                <a:cs typeface="TT Tsars B"/>
                <a:sym typeface="TT Tsars B"/>
              </a:rPr>
              <a:t>Конфигурация на автомобил</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21" r="-148"/>
            </a:stretch>
          </a:blipFill>
        </p:spPr>
      </p:sp>
      <p:sp>
        <p:nvSpPr>
          <p:cNvPr id="3" name="Freeform 3"/>
          <p:cNvSpPr/>
          <p:nvPr/>
        </p:nvSpPr>
        <p:spPr>
          <a:xfrm>
            <a:off x="0" y="0"/>
            <a:ext cx="18288000" cy="13075920"/>
          </a:xfrm>
          <a:custGeom>
            <a:avLst/>
            <a:gdLst/>
            <a:ahLst/>
            <a:cxnLst/>
            <a:rect l="l" t="t" r="r" b="b"/>
            <a:pathLst>
              <a:path w="18288000" h="13075920">
                <a:moveTo>
                  <a:pt x="0" y="0"/>
                </a:moveTo>
                <a:lnTo>
                  <a:pt x="18288000" y="0"/>
                </a:lnTo>
                <a:lnTo>
                  <a:pt x="18288000" y="13075920"/>
                </a:lnTo>
                <a:lnTo>
                  <a:pt x="0" y="13075920"/>
                </a:lnTo>
                <a:lnTo>
                  <a:pt x="0" y="0"/>
                </a:lnTo>
                <a:close/>
              </a:path>
            </a:pathLst>
          </a:custGeom>
          <a:blipFill>
            <a:blip r:embed="rId3"/>
            <a:stretch>
              <a:fillRect/>
            </a:stretch>
          </a:blipFill>
        </p:spPr>
      </p:sp>
      <p:sp>
        <p:nvSpPr>
          <p:cNvPr id="4" name="Freeform 4"/>
          <p:cNvSpPr/>
          <p:nvPr/>
        </p:nvSpPr>
        <p:spPr>
          <a:xfrm>
            <a:off x="10791419" y="7898176"/>
            <a:ext cx="7309077" cy="7309077"/>
          </a:xfrm>
          <a:custGeom>
            <a:avLst/>
            <a:gdLst/>
            <a:ahLst/>
            <a:cxnLst/>
            <a:rect l="l" t="t" r="r" b="b"/>
            <a:pathLst>
              <a:path w="7309077" h="7309077">
                <a:moveTo>
                  <a:pt x="0" y="0"/>
                </a:moveTo>
                <a:lnTo>
                  <a:pt x="7309077" y="0"/>
                </a:lnTo>
                <a:lnTo>
                  <a:pt x="7309077" y="7309077"/>
                </a:lnTo>
                <a:lnTo>
                  <a:pt x="0" y="73090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96807" y="2389031"/>
            <a:ext cx="5677947" cy="7357293"/>
            <a:chOff x="0" y="0"/>
            <a:chExt cx="879663" cy="1139837"/>
          </a:xfrm>
        </p:grpSpPr>
        <p:sp>
          <p:nvSpPr>
            <p:cNvPr id="6" name="Freeform 6"/>
            <p:cNvSpPr/>
            <p:nvPr/>
          </p:nvSpPr>
          <p:spPr>
            <a:xfrm>
              <a:off x="0" y="0"/>
              <a:ext cx="879663" cy="1139837"/>
            </a:xfrm>
            <a:custGeom>
              <a:avLst/>
              <a:gdLst/>
              <a:ahLst/>
              <a:cxnLst/>
              <a:rect l="l" t="t" r="r" b="b"/>
              <a:pathLst>
                <a:path w="879663" h="1139837">
                  <a:moveTo>
                    <a:pt x="0" y="0"/>
                  </a:moveTo>
                  <a:lnTo>
                    <a:pt x="879663" y="0"/>
                  </a:lnTo>
                  <a:lnTo>
                    <a:pt x="879663" y="1139837"/>
                  </a:lnTo>
                  <a:lnTo>
                    <a:pt x="0" y="1139837"/>
                  </a:lnTo>
                  <a:close/>
                </a:path>
              </a:pathLst>
            </a:custGeom>
            <a:blipFill>
              <a:blip r:embed="rId6"/>
              <a:stretch>
                <a:fillRect t="-2647" b="-2647"/>
              </a:stretch>
            </a:blipFill>
          </p:spPr>
        </p:sp>
      </p:grpSp>
      <p:grpSp>
        <p:nvGrpSpPr>
          <p:cNvPr id="7" name="Group 7"/>
          <p:cNvGrpSpPr/>
          <p:nvPr/>
        </p:nvGrpSpPr>
        <p:grpSpPr>
          <a:xfrm>
            <a:off x="6712985" y="6794227"/>
            <a:ext cx="10851958" cy="3228457"/>
            <a:chOff x="0" y="0"/>
            <a:chExt cx="1750861" cy="520881"/>
          </a:xfrm>
        </p:grpSpPr>
        <p:sp>
          <p:nvSpPr>
            <p:cNvPr id="8" name="Freeform 8"/>
            <p:cNvSpPr/>
            <p:nvPr/>
          </p:nvSpPr>
          <p:spPr>
            <a:xfrm>
              <a:off x="0" y="0"/>
              <a:ext cx="1750861" cy="520881"/>
            </a:xfrm>
            <a:custGeom>
              <a:avLst/>
              <a:gdLst/>
              <a:ahLst/>
              <a:cxnLst/>
              <a:rect l="l" t="t" r="r" b="b"/>
              <a:pathLst>
                <a:path w="1750861" h="520881">
                  <a:moveTo>
                    <a:pt x="0" y="0"/>
                  </a:moveTo>
                  <a:lnTo>
                    <a:pt x="1750861" y="0"/>
                  </a:lnTo>
                  <a:lnTo>
                    <a:pt x="1750861" y="520881"/>
                  </a:lnTo>
                  <a:lnTo>
                    <a:pt x="0" y="520881"/>
                  </a:lnTo>
                  <a:close/>
                </a:path>
              </a:pathLst>
            </a:custGeom>
            <a:blipFill>
              <a:blip r:embed="rId7"/>
              <a:stretch>
                <a:fillRect/>
              </a:stretch>
            </a:blipFill>
          </p:spPr>
        </p:sp>
      </p:grpSp>
      <p:sp>
        <p:nvSpPr>
          <p:cNvPr id="9" name="Freeform 9"/>
          <p:cNvSpPr/>
          <p:nvPr/>
        </p:nvSpPr>
        <p:spPr>
          <a:xfrm>
            <a:off x="10107594" y="-1412560"/>
            <a:ext cx="7151706" cy="5488934"/>
          </a:xfrm>
          <a:custGeom>
            <a:avLst/>
            <a:gdLst/>
            <a:ahLst/>
            <a:cxnLst/>
            <a:rect l="l" t="t" r="r" b="b"/>
            <a:pathLst>
              <a:path w="7151706" h="5488934">
                <a:moveTo>
                  <a:pt x="0" y="0"/>
                </a:moveTo>
                <a:lnTo>
                  <a:pt x="7151706" y="0"/>
                </a:lnTo>
                <a:lnTo>
                  <a:pt x="7151706" y="5488934"/>
                </a:lnTo>
                <a:lnTo>
                  <a:pt x="0" y="5488934"/>
                </a:lnTo>
                <a:lnTo>
                  <a:pt x="0" y="0"/>
                </a:lnTo>
                <a:close/>
              </a:path>
            </a:pathLst>
          </a:custGeom>
          <a:blipFill>
            <a:blip r:embed="rId8"/>
            <a:stretch>
              <a:fillRect/>
            </a:stretch>
          </a:blipFill>
        </p:spPr>
      </p:sp>
      <p:sp>
        <p:nvSpPr>
          <p:cNvPr id="10" name="Freeform 10"/>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9"/>
            <a:stretch>
              <a:fillRect/>
            </a:stretch>
          </a:blipFill>
        </p:spPr>
      </p:sp>
      <p:sp>
        <p:nvSpPr>
          <p:cNvPr id="11" name="TextBox 11"/>
          <p:cNvSpPr txBox="1"/>
          <p:nvPr/>
        </p:nvSpPr>
        <p:spPr>
          <a:xfrm>
            <a:off x="2182132" y="111313"/>
            <a:ext cx="7039009" cy="1894513"/>
          </a:xfrm>
          <a:prstGeom prst="rect">
            <a:avLst/>
          </a:prstGeom>
        </p:spPr>
        <p:txBody>
          <a:bodyPr lIns="0" tIns="0" rIns="0" bIns="0" rtlCol="0" anchor="t">
            <a:spAutoFit/>
          </a:bodyPr>
          <a:lstStyle/>
          <a:p>
            <a:pPr algn="ctr">
              <a:lnSpc>
                <a:spcPts val="15562"/>
              </a:lnSpc>
              <a:spcBef>
                <a:spcPct val="0"/>
              </a:spcBef>
            </a:pPr>
            <a:r>
              <a:rPr lang="en-US" sz="11116">
                <a:solidFill>
                  <a:srgbClr val="FFFFFF"/>
                </a:solidFill>
                <a:latin typeface="Unreal"/>
                <a:ea typeface="Unreal"/>
                <a:cs typeface="Unreal"/>
                <a:sym typeface="Unreal"/>
              </a:rPr>
              <a:t>ОКОМЕР</a:t>
            </a:r>
          </a:p>
        </p:txBody>
      </p:sp>
      <p:sp>
        <p:nvSpPr>
          <p:cNvPr id="12" name="TextBox 12"/>
          <p:cNvSpPr txBox="1"/>
          <p:nvPr/>
        </p:nvSpPr>
        <p:spPr>
          <a:xfrm>
            <a:off x="6600278" y="2053260"/>
            <a:ext cx="8149997" cy="2724409"/>
          </a:xfrm>
          <a:prstGeom prst="rect">
            <a:avLst/>
          </a:prstGeom>
        </p:spPr>
        <p:txBody>
          <a:bodyPr lIns="0" tIns="0" rIns="0" bIns="0" rtlCol="0" anchor="t">
            <a:spAutoFit/>
          </a:bodyPr>
          <a:lstStyle/>
          <a:p>
            <a:pPr algn="l">
              <a:lnSpc>
                <a:spcPts val="3135"/>
              </a:lnSpc>
            </a:pPr>
            <a:r>
              <a:rPr lang="en-US" sz="2239">
                <a:solidFill>
                  <a:srgbClr val="FFFFFF"/>
                </a:solidFill>
                <a:latin typeface="TT Wellingtons"/>
                <a:ea typeface="TT Wellingtons"/>
                <a:cs typeface="TT Wellingtons"/>
                <a:sym typeface="TT Wellingtons"/>
              </a:rPr>
              <a:t>Основните принципи за обучението на лица за определяне на разстояния на око включват систематични упражнения при различни условия, използване на проверени методи като крачково измерване или лазерен далекомер, и внимателно наблюдение на страничните явления, които могат да влияят на точността.</a:t>
            </a:r>
          </a:p>
        </p:txBody>
      </p:sp>
      <p:sp>
        <p:nvSpPr>
          <p:cNvPr id="13" name="TextBox 13"/>
          <p:cNvSpPr txBox="1"/>
          <p:nvPr/>
        </p:nvSpPr>
        <p:spPr>
          <a:xfrm>
            <a:off x="7012910" y="5153727"/>
            <a:ext cx="9997523" cy="1780275"/>
          </a:xfrm>
          <a:prstGeom prst="rect">
            <a:avLst/>
          </a:prstGeom>
        </p:spPr>
        <p:txBody>
          <a:bodyPr lIns="0" tIns="0" rIns="0" bIns="0" rtlCol="0" anchor="t">
            <a:spAutoFit/>
          </a:bodyPr>
          <a:lstStyle/>
          <a:p>
            <a:pPr algn="ctr">
              <a:lnSpc>
                <a:spcPts val="3580"/>
              </a:lnSpc>
            </a:pPr>
            <a:r>
              <a:rPr lang="en-US" sz="2557">
                <a:solidFill>
                  <a:srgbClr val="FFFFFF"/>
                </a:solidFill>
                <a:latin typeface="TT Wellingtons"/>
                <a:ea typeface="TT Wellingtons"/>
                <a:cs typeface="TT Wellingtons"/>
                <a:sym typeface="TT Wellingtons"/>
              </a:rPr>
              <a:t>Обучението има за цел да подобри техните умения за безопасно движение по пътищата, като се намалява риска от инциденти и се повишава общата им безопасност.</a:t>
            </a:r>
          </a:p>
          <a:p>
            <a:pPr algn="ctr">
              <a:lnSpc>
                <a:spcPts val="3580"/>
              </a:lnSpc>
              <a:spcBef>
                <a:spcPct val="0"/>
              </a:spcBef>
            </a:pPr>
            <a:endParaRPr lang="en-US" sz="2557">
              <a:solidFill>
                <a:srgbClr val="FFFFFF"/>
              </a:solidFill>
              <a:latin typeface="TT Wellingtons"/>
              <a:ea typeface="TT Wellingtons"/>
              <a:cs typeface="TT Wellingtons"/>
              <a:sym typeface="TT Wellingto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18880" y="0"/>
            <a:ext cx="18406880" cy="10330861"/>
          </a:xfrm>
          <a:custGeom>
            <a:avLst/>
            <a:gdLst/>
            <a:ahLst/>
            <a:cxnLst/>
            <a:rect l="l" t="t" r="r" b="b"/>
            <a:pathLst>
              <a:path w="18406880" h="10330861">
                <a:moveTo>
                  <a:pt x="0" y="0"/>
                </a:moveTo>
                <a:lnTo>
                  <a:pt x="18406880" y="0"/>
                </a:lnTo>
                <a:lnTo>
                  <a:pt x="18406880" y="10330861"/>
                </a:lnTo>
                <a:lnTo>
                  <a:pt x="0" y="10330861"/>
                </a:lnTo>
                <a:lnTo>
                  <a:pt x="0" y="0"/>
                </a:lnTo>
                <a:close/>
              </a:path>
            </a:pathLst>
          </a:custGeom>
          <a:blipFill>
            <a:blip r:embed="rId2"/>
            <a:stretch>
              <a:fillRect/>
            </a:stretch>
          </a:blipFill>
        </p:spPr>
      </p:sp>
      <p:grpSp>
        <p:nvGrpSpPr>
          <p:cNvPr id="3" name="Group 3"/>
          <p:cNvGrpSpPr/>
          <p:nvPr/>
        </p:nvGrpSpPr>
        <p:grpSpPr>
          <a:xfrm>
            <a:off x="2836811" y="2867726"/>
            <a:ext cx="13360841" cy="2872581"/>
            <a:chOff x="0" y="0"/>
            <a:chExt cx="1750861" cy="376435"/>
          </a:xfrm>
        </p:grpSpPr>
        <p:sp>
          <p:nvSpPr>
            <p:cNvPr id="4" name="Freeform 4"/>
            <p:cNvSpPr/>
            <p:nvPr/>
          </p:nvSpPr>
          <p:spPr>
            <a:xfrm>
              <a:off x="0" y="0"/>
              <a:ext cx="1750861" cy="376435"/>
            </a:xfrm>
            <a:custGeom>
              <a:avLst/>
              <a:gdLst/>
              <a:ahLst/>
              <a:cxnLst/>
              <a:rect l="l" t="t" r="r" b="b"/>
              <a:pathLst>
                <a:path w="1750861" h="376435">
                  <a:moveTo>
                    <a:pt x="0" y="0"/>
                  </a:moveTo>
                  <a:lnTo>
                    <a:pt x="1750861" y="0"/>
                  </a:lnTo>
                  <a:lnTo>
                    <a:pt x="1750861" y="376435"/>
                  </a:lnTo>
                  <a:lnTo>
                    <a:pt x="0" y="376435"/>
                  </a:lnTo>
                  <a:close/>
                </a:path>
              </a:pathLst>
            </a:custGeom>
            <a:blipFill>
              <a:blip r:embed="rId3"/>
              <a:stretch>
                <a:fillRect/>
              </a:stretch>
            </a:blipFill>
          </p:spPr>
        </p:sp>
      </p:grpSp>
      <p:sp>
        <p:nvSpPr>
          <p:cNvPr id="5" name="TextBox 5"/>
          <p:cNvSpPr txBox="1"/>
          <p:nvPr/>
        </p:nvSpPr>
        <p:spPr>
          <a:xfrm>
            <a:off x="1234091" y="7966494"/>
            <a:ext cx="9684623" cy="537212"/>
          </a:xfrm>
          <a:prstGeom prst="rect">
            <a:avLst/>
          </a:prstGeom>
        </p:spPr>
        <p:txBody>
          <a:bodyPr lIns="0" tIns="0" rIns="0" bIns="0" rtlCol="0" anchor="t">
            <a:spAutoFit/>
          </a:bodyPr>
          <a:lstStyle/>
          <a:p>
            <a:pPr algn="l">
              <a:lnSpc>
                <a:spcPts val="4417"/>
              </a:lnSpc>
              <a:spcBef>
                <a:spcPct val="0"/>
              </a:spcBef>
            </a:pPr>
            <a:r>
              <a:rPr lang="en-US" sz="3155">
                <a:solidFill>
                  <a:srgbClr val="FFFFFF"/>
                </a:solidFill>
                <a:latin typeface="TT Wellingtons"/>
                <a:ea typeface="TT Wellingtons"/>
                <a:cs typeface="TT Wellingtons"/>
                <a:sym typeface="TT Wellingtons"/>
              </a:rPr>
              <a:t>Контакти:  </a:t>
            </a:r>
            <a:r>
              <a:rPr lang="en-US" sz="3155" u="sng">
                <a:solidFill>
                  <a:srgbClr val="FFFFFF"/>
                </a:solidFill>
                <a:latin typeface="TT Wellingtons"/>
                <a:ea typeface="TT Wellingtons"/>
                <a:cs typeface="TT Wellingtons"/>
                <a:sym typeface="TT Wellingtons"/>
                <a:hlinkClick r:id="rId4" tooltip="mailto:info@80trillion.com"/>
              </a:rPr>
              <a:t>info@80trillion.com</a:t>
            </a:r>
            <a:r>
              <a:rPr lang="en-US" sz="3155">
                <a:solidFill>
                  <a:srgbClr val="FFFFFF"/>
                </a:solidFill>
                <a:latin typeface="TT Wellingtons"/>
                <a:ea typeface="TT Wellingtons"/>
                <a:cs typeface="TT Wellingtons"/>
                <a:sym typeface="TT Wellingtons"/>
              </a:rPr>
              <a:t> / +359 89 484 4334</a:t>
            </a:r>
          </a:p>
        </p:txBody>
      </p:sp>
      <p:sp>
        <p:nvSpPr>
          <p:cNvPr id="6" name="Freeform 6"/>
          <p:cNvSpPr/>
          <p:nvPr/>
        </p:nvSpPr>
        <p:spPr>
          <a:xfrm>
            <a:off x="1028700" y="6892400"/>
            <a:ext cx="6850554" cy="5257800"/>
          </a:xfrm>
          <a:custGeom>
            <a:avLst/>
            <a:gdLst/>
            <a:ahLst/>
            <a:cxnLst/>
            <a:rect l="l" t="t" r="r" b="b"/>
            <a:pathLst>
              <a:path w="6850554" h="5257800">
                <a:moveTo>
                  <a:pt x="0" y="0"/>
                </a:moveTo>
                <a:lnTo>
                  <a:pt x="6850554" y="0"/>
                </a:lnTo>
                <a:lnTo>
                  <a:pt x="6850554" y="5257800"/>
                </a:lnTo>
                <a:lnTo>
                  <a:pt x="0" y="5257800"/>
                </a:lnTo>
                <a:lnTo>
                  <a:pt x="0" y="0"/>
                </a:lnTo>
                <a:close/>
              </a:path>
            </a:pathLst>
          </a:custGeom>
          <a:blipFill>
            <a:blip r:embed="rId5"/>
            <a:stretch>
              <a:fillRect/>
            </a:stretch>
          </a:blipFill>
        </p:spPr>
      </p:sp>
      <p:sp>
        <p:nvSpPr>
          <p:cNvPr id="7" name="Freeform 7"/>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6"/>
            <a:stretch>
              <a:fillRect/>
            </a:stretch>
          </a:blipFill>
        </p:spPr>
      </p:sp>
      <p:sp>
        <p:nvSpPr>
          <p:cNvPr id="8" name="TextBox 8"/>
          <p:cNvSpPr txBox="1"/>
          <p:nvPr/>
        </p:nvSpPr>
        <p:spPr>
          <a:xfrm>
            <a:off x="849534" y="6568693"/>
            <a:ext cx="13411915" cy="1699745"/>
          </a:xfrm>
          <a:prstGeom prst="rect">
            <a:avLst/>
          </a:prstGeom>
        </p:spPr>
        <p:txBody>
          <a:bodyPr lIns="0" tIns="0" rIns="0" bIns="0" rtlCol="0" anchor="t">
            <a:spAutoFit/>
          </a:bodyPr>
          <a:lstStyle/>
          <a:p>
            <a:pPr algn="l">
              <a:lnSpc>
                <a:spcPts val="3438"/>
              </a:lnSpc>
            </a:pPr>
            <a:r>
              <a:rPr lang="en-US" sz="2455">
                <a:solidFill>
                  <a:srgbClr val="FFFFFF"/>
                </a:solidFill>
                <a:latin typeface="TT Wellingtons"/>
                <a:ea typeface="TT Wellingtons"/>
                <a:cs typeface="TT Wellingtons"/>
                <a:sym typeface="TT Wellingtons"/>
              </a:rPr>
              <a:t>*Индивидуално ценообразуване за над 100-1000 ППС,за крупни предприя като съвкупност.</a:t>
            </a:r>
          </a:p>
          <a:p>
            <a:pPr algn="l">
              <a:lnSpc>
                <a:spcPts val="3438"/>
              </a:lnSpc>
            </a:pPr>
            <a:endParaRPr lang="en-US" sz="2455">
              <a:solidFill>
                <a:srgbClr val="FFFFFF"/>
              </a:solidFill>
              <a:latin typeface="TT Wellingtons"/>
              <a:ea typeface="TT Wellingtons"/>
              <a:cs typeface="TT Wellingtons"/>
              <a:sym typeface="TT Wellingtons"/>
            </a:endParaRPr>
          </a:p>
          <a:p>
            <a:pPr algn="l">
              <a:lnSpc>
                <a:spcPts val="3438"/>
              </a:lnSpc>
              <a:spcBef>
                <a:spcPct val="0"/>
              </a:spcBef>
            </a:pPr>
            <a:endParaRPr lang="en-US" sz="2455">
              <a:solidFill>
                <a:srgbClr val="FFFFFF"/>
              </a:solidFill>
              <a:latin typeface="TT Wellingtons"/>
              <a:ea typeface="TT Wellingtons"/>
              <a:cs typeface="TT Wellingtons"/>
              <a:sym typeface="TT Wellingtons"/>
            </a:endParaRPr>
          </a:p>
        </p:txBody>
      </p:sp>
      <p:sp>
        <p:nvSpPr>
          <p:cNvPr id="9" name="TextBox 9"/>
          <p:cNvSpPr txBox="1"/>
          <p:nvPr/>
        </p:nvSpPr>
        <p:spPr>
          <a:xfrm>
            <a:off x="2050291" y="879317"/>
            <a:ext cx="14933881" cy="1369283"/>
          </a:xfrm>
          <a:prstGeom prst="rect">
            <a:avLst/>
          </a:prstGeom>
        </p:spPr>
        <p:txBody>
          <a:bodyPr lIns="0" tIns="0" rIns="0" bIns="0" rtlCol="0" anchor="t">
            <a:spAutoFit/>
          </a:bodyPr>
          <a:lstStyle/>
          <a:p>
            <a:pPr algn="just">
              <a:lnSpc>
                <a:spcPts val="10579"/>
              </a:lnSpc>
            </a:pPr>
            <a:r>
              <a:rPr lang="en-US" sz="9362">
                <a:solidFill>
                  <a:srgbClr val="FFFFFF"/>
                </a:solidFill>
                <a:latin typeface="Unreal"/>
                <a:ea typeface="Unreal"/>
                <a:cs typeface="Unreal"/>
                <a:sym typeface="Unreal"/>
              </a:rPr>
              <a:t>АБОНАМЕНТЕН ПЛАН</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14109" y="0"/>
            <a:ext cx="19414042" cy="10287000"/>
          </a:xfrm>
          <a:custGeom>
            <a:avLst/>
            <a:gdLst/>
            <a:ahLst/>
            <a:cxnLst/>
            <a:rect l="l" t="t" r="r" b="b"/>
            <a:pathLst>
              <a:path w="19414042" h="10287000">
                <a:moveTo>
                  <a:pt x="0" y="0"/>
                </a:moveTo>
                <a:lnTo>
                  <a:pt x="19414042" y="0"/>
                </a:lnTo>
                <a:lnTo>
                  <a:pt x="19414042" y="10287000"/>
                </a:lnTo>
                <a:lnTo>
                  <a:pt x="0" y="10287000"/>
                </a:lnTo>
                <a:lnTo>
                  <a:pt x="0" y="0"/>
                </a:lnTo>
                <a:close/>
              </a:path>
            </a:pathLst>
          </a:custGeom>
          <a:blipFill>
            <a:blip r:embed="rId2"/>
            <a:stretch>
              <a:fillRect/>
            </a:stretch>
          </a:blipFill>
        </p:spPr>
      </p:sp>
      <p:sp>
        <p:nvSpPr>
          <p:cNvPr id="3" name="Freeform 3"/>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3"/>
            <a:stretch>
              <a:fillRect/>
            </a:stretch>
          </a:blipFill>
        </p:spPr>
      </p:sp>
      <p:sp>
        <p:nvSpPr>
          <p:cNvPr id="4" name="Freeform 4"/>
          <p:cNvSpPr/>
          <p:nvPr/>
        </p:nvSpPr>
        <p:spPr>
          <a:xfrm>
            <a:off x="3955023" y="5573334"/>
            <a:ext cx="11330571" cy="8696213"/>
          </a:xfrm>
          <a:custGeom>
            <a:avLst/>
            <a:gdLst/>
            <a:ahLst/>
            <a:cxnLst/>
            <a:rect l="l" t="t" r="r" b="b"/>
            <a:pathLst>
              <a:path w="11330571" h="8696213">
                <a:moveTo>
                  <a:pt x="0" y="0"/>
                </a:moveTo>
                <a:lnTo>
                  <a:pt x="11330571" y="0"/>
                </a:lnTo>
                <a:lnTo>
                  <a:pt x="11330571" y="8696213"/>
                </a:lnTo>
                <a:lnTo>
                  <a:pt x="0" y="8696213"/>
                </a:lnTo>
                <a:lnTo>
                  <a:pt x="0" y="0"/>
                </a:lnTo>
                <a:close/>
              </a:path>
            </a:pathLst>
          </a:custGeom>
          <a:blipFill>
            <a:blip r:embed="rId4"/>
            <a:stretch>
              <a:fillRect/>
            </a:stretch>
          </a:blipFill>
        </p:spPr>
      </p:sp>
      <p:sp>
        <p:nvSpPr>
          <p:cNvPr id="5" name="TextBox 5"/>
          <p:cNvSpPr txBox="1"/>
          <p:nvPr/>
        </p:nvSpPr>
        <p:spPr>
          <a:xfrm>
            <a:off x="1356302" y="800515"/>
            <a:ext cx="15575397" cy="5731190"/>
          </a:xfrm>
          <a:prstGeom prst="rect">
            <a:avLst/>
          </a:prstGeom>
        </p:spPr>
        <p:txBody>
          <a:bodyPr lIns="0" tIns="0" rIns="0" bIns="0" rtlCol="0" anchor="t">
            <a:spAutoFit/>
          </a:bodyPr>
          <a:lstStyle/>
          <a:p>
            <a:pPr algn="just">
              <a:lnSpc>
                <a:spcPts val="14916"/>
              </a:lnSpc>
            </a:pPr>
            <a:r>
              <a:rPr lang="en-US" sz="14342">
                <a:solidFill>
                  <a:srgbClr val="FFFFFF"/>
                </a:solidFill>
                <a:latin typeface="Unreal"/>
                <a:ea typeface="Unreal"/>
                <a:cs typeface="Unreal"/>
                <a:sym typeface="Unreal"/>
              </a:rPr>
              <a:t>БЛАГОДАРЯ ЗА ВНИМАНИЕТО !</a:t>
            </a:r>
          </a:p>
        </p:txBody>
      </p:sp>
      <p:sp>
        <p:nvSpPr>
          <p:cNvPr id="6" name="TextBox 6"/>
          <p:cNvSpPr txBox="1"/>
          <p:nvPr/>
        </p:nvSpPr>
        <p:spPr>
          <a:xfrm>
            <a:off x="5663555" y="6455505"/>
            <a:ext cx="7913507" cy="686073"/>
          </a:xfrm>
          <a:prstGeom prst="rect">
            <a:avLst/>
          </a:prstGeom>
        </p:spPr>
        <p:txBody>
          <a:bodyPr lIns="0" tIns="0" rIns="0" bIns="0" rtlCol="0" anchor="t">
            <a:spAutoFit/>
          </a:bodyPr>
          <a:lstStyle/>
          <a:p>
            <a:pPr algn="l">
              <a:lnSpc>
                <a:spcPts val="5546"/>
              </a:lnSpc>
            </a:pPr>
            <a:r>
              <a:rPr lang="en-US" sz="4019">
                <a:solidFill>
                  <a:srgbClr val="FFFFFF"/>
                </a:solidFill>
                <a:latin typeface="Unreal"/>
                <a:ea typeface="Unreal"/>
                <a:cs typeface="Unreal"/>
                <a:sym typeface="Unreal"/>
              </a:rPr>
              <a:t>Ивайло Желязков</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0999048" y="6195723"/>
            <a:ext cx="7288952" cy="3062577"/>
          </a:xfrm>
          <a:prstGeom prst="rect">
            <a:avLst/>
          </a:prstGeom>
        </p:spPr>
        <p:txBody>
          <a:bodyPr lIns="0" tIns="0" rIns="0" bIns="0" rtlCol="0" anchor="t">
            <a:spAutoFit/>
          </a:bodyPr>
          <a:lstStyle/>
          <a:p>
            <a:pPr algn="l">
              <a:lnSpc>
                <a:spcPts val="3477"/>
              </a:lnSpc>
            </a:pPr>
            <a:r>
              <a:rPr lang="en-US" sz="2349" spc="68">
                <a:solidFill>
                  <a:srgbClr val="FFFFFF"/>
                </a:solidFill>
                <a:latin typeface="TT Wellingtons"/>
                <a:ea typeface="TT Wellingtons"/>
                <a:cs typeface="TT Wellingtons"/>
                <a:sym typeface="TT Wellingtons"/>
              </a:rPr>
              <a:t>За това е важно да се предприемат мерки за намаляване на риска от пътнотранспортни произшествия (ПТП).</a:t>
            </a:r>
          </a:p>
          <a:p>
            <a:pPr algn="l">
              <a:lnSpc>
                <a:spcPts val="3477"/>
              </a:lnSpc>
            </a:pPr>
            <a:r>
              <a:rPr lang="en-US" sz="2349" spc="68">
                <a:solidFill>
                  <a:srgbClr val="FFFFFF"/>
                </a:solidFill>
                <a:latin typeface="TT Wellingtons"/>
                <a:ea typeface="TT Wellingtons"/>
                <a:cs typeface="TT Wellingtons"/>
                <a:sym typeface="TT Wellingtons"/>
              </a:rPr>
              <a:t>Нашият софтуер за безопасно шофиране предлага редица функции, които значително намалят риска от ПТП.</a:t>
            </a:r>
          </a:p>
          <a:p>
            <a:pPr algn="l">
              <a:lnSpc>
                <a:spcPts val="3477"/>
              </a:lnSpc>
            </a:pPr>
            <a:endParaRPr lang="en-US" sz="2349" spc="68">
              <a:solidFill>
                <a:srgbClr val="FFFFFF"/>
              </a:solidFill>
              <a:latin typeface="TT Wellingtons"/>
              <a:ea typeface="TT Wellingtons"/>
              <a:cs typeface="TT Wellingtons"/>
              <a:sym typeface="TT Wellingtons"/>
            </a:endParaRPr>
          </a:p>
        </p:txBody>
      </p:sp>
      <p:sp>
        <p:nvSpPr>
          <p:cNvPr id="4" name="Freeform 4"/>
          <p:cNvSpPr/>
          <p:nvPr/>
        </p:nvSpPr>
        <p:spPr>
          <a:xfrm>
            <a:off x="5817694" y="7341657"/>
            <a:ext cx="6652612" cy="5105880"/>
          </a:xfrm>
          <a:custGeom>
            <a:avLst/>
            <a:gdLst/>
            <a:ahLst/>
            <a:cxnLst/>
            <a:rect l="l" t="t" r="r" b="b"/>
            <a:pathLst>
              <a:path w="6652612" h="5105880">
                <a:moveTo>
                  <a:pt x="0" y="0"/>
                </a:moveTo>
                <a:lnTo>
                  <a:pt x="6652612" y="0"/>
                </a:lnTo>
                <a:lnTo>
                  <a:pt x="6652612" y="5105880"/>
                </a:lnTo>
                <a:lnTo>
                  <a:pt x="0" y="5105880"/>
                </a:lnTo>
                <a:lnTo>
                  <a:pt x="0" y="0"/>
                </a:lnTo>
                <a:close/>
              </a:path>
            </a:pathLst>
          </a:custGeom>
          <a:blipFill>
            <a:blip r:embed="rId3"/>
            <a:stretch>
              <a:fillRect/>
            </a:stretch>
          </a:blipFill>
        </p:spPr>
      </p:sp>
      <p:sp>
        <p:nvSpPr>
          <p:cNvPr id="5" name="Freeform 5"/>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4"/>
            <a:stretch>
              <a:fillRect/>
            </a:stretch>
          </a:blipFill>
        </p:spPr>
      </p:sp>
      <p:sp>
        <p:nvSpPr>
          <p:cNvPr id="6" name="TextBox 6"/>
          <p:cNvSpPr txBox="1"/>
          <p:nvPr/>
        </p:nvSpPr>
        <p:spPr>
          <a:xfrm>
            <a:off x="517188" y="2553029"/>
            <a:ext cx="7513393" cy="3247044"/>
          </a:xfrm>
          <a:prstGeom prst="rect">
            <a:avLst/>
          </a:prstGeom>
        </p:spPr>
        <p:txBody>
          <a:bodyPr lIns="0" tIns="0" rIns="0" bIns="0" rtlCol="0" anchor="t">
            <a:spAutoFit/>
          </a:bodyPr>
          <a:lstStyle/>
          <a:p>
            <a:pPr algn="l">
              <a:lnSpc>
                <a:spcPts val="3720"/>
              </a:lnSpc>
            </a:pPr>
            <a:r>
              <a:rPr lang="en-US" sz="2657">
                <a:solidFill>
                  <a:srgbClr val="FFFFFF"/>
                </a:solidFill>
                <a:latin typeface="TT Wellingtons"/>
                <a:ea typeface="TT Wellingtons"/>
                <a:cs typeface="TT Wellingtons"/>
                <a:sym typeface="TT Wellingtons"/>
              </a:rPr>
              <a:t>Да спестим на световната икономика 1 трилион на година.</a:t>
            </a:r>
          </a:p>
          <a:p>
            <a:pPr algn="l">
              <a:lnSpc>
                <a:spcPts val="3720"/>
              </a:lnSpc>
            </a:pPr>
            <a:r>
              <a:rPr lang="en-US" sz="2657">
                <a:solidFill>
                  <a:srgbClr val="FFFFFF"/>
                </a:solidFill>
                <a:latin typeface="TT Wellingtons"/>
                <a:ea typeface="TT Wellingtons"/>
                <a:cs typeface="TT Wellingtons"/>
                <a:sym typeface="TT Wellingtons"/>
              </a:rPr>
              <a:t>Да революционераме пътната, безопастност по нов начин-минимум знаци, скоростта на движение я определя водача в зависимост от динамичните фактори.</a:t>
            </a:r>
          </a:p>
          <a:p>
            <a:pPr algn="l">
              <a:lnSpc>
                <a:spcPts val="3720"/>
              </a:lnSpc>
            </a:pPr>
            <a:endParaRPr lang="en-US" sz="2657">
              <a:solidFill>
                <a:srgbClr val="FFFFFF"/>
              </a:solidFill>
              <a:latin typeface="TT Wellingtons"/>
              <a:ea typeface="TT Wellingtons"/>
              <a:cs typeface="TT Wellingtons"/>
              <a:sym typeface="TT Wellingtons"/>
            </a:endParaRPr>
          </a:p>
        </p:txBody>
      </p:sp>
      <p:sp>
        <p:nvSpPr>
          <p:cNvPr id="7" name="TextBox 7"/>
          <p:cNvSpPr txBox="1"/>
          <p:nvPr/>
        </p:nvSpPr>
        <p:spPr>
          <a:xfrm>
            <a:off x="2161874" y="753538"/>
            <a:ext cx="16126126" cy="3227076"/>
          </a:xfrm>
          <a:prstGeom prst="rect">
            <a:avLst/>
          </a:prstGeom>
        </p:spPr>
        <p:txBody>
          <a:bodyPr lIns="0" tIns="0" rIns="0" bIns="0" rtlCol="0" anchor="t">
            <a:spAutoFit/>
          </a:bodyPr>
          <a:lstStyle/>
          <a:p>
            <a:pPr algn="l">
              <a:lnSpc>
                <a:spcPts val="12632"/>
              </a:lnSpc>
            </a:pPr>
            <a:r>
              <a:rPr lang="en-US" sz="11178">
                <a:solidFill>
                  <a:srgbClr val="FFFFFF"/>
                </a:solidFill>
                <a:latin typeface="Unreal"/>
                <a:ea typeface="Unreal"/>
                <a:cs typeface="Unreal"/>
                <a:sym typeface="Unreal"/>
              </a:rPr>
              <a:t>НАШАТА МИСИЯ:</a:t>
            </a:r>
          </a:p>
          <a:p>
            <a:pPr algn="l">
              <a:lnSpc>
                <a:spcPts val="12632"/>
              </a:lnSpc>
            </a:pPr>
            <a:endParaRPr lang="en-US" sz="11178">
              <a:solidFill>
                <a:srgbClr val="FFFFFF"/>
              </a:solidFill>
              <a:latin typeface="Unreal"/>
              <a:ea typeface="Unreal"/>
              <a:cs typeface="Unreal"/>
              <a:sym typeface="Unre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21" r="-148"/>
            </a:stretch>
          </a:blipFill>
        </p:spPr>
      </p:sp>
      <p:sp>
        <p:nvSpPr>
          <p:cNvPr id="3" name="Freeform 3"/>
          <p:cNvSpPr/>
          <p:nvPr/>
        </p:nvSpPr>
        <p:spPr>
          <a:xfrm>
            <a:off x="-1143000" y="0"/>
            <a:ext cx="20574000" cy="10287000"/>
          </a:xfrm>
          <a:custGeom>
            <a:avLst/>
            <a:gdLst/>
            <a:ahLst/>
            <a:cxnLst/>
            <a:rect l="l" t="t" r="r" b="b"/>
            <a:pathLst>
              <a:path w="20574000" h="10287000">
                <a:moveTo>
                  <a:pt x="0" y="0"/>
                </a:moveTo>
                <a:lnTo>
                  <a:pt x="20574000" y="0"/>
                </a:lnTo>
                <a:lnTo>
                  <a:pt x="20574000" y="10287000"/>
                </a:lnTo>
                <a:lnTo>
                  <a:pt x="0" y="10287000"/>
                </a:lnTo>
                <a:lnTo>
                  <a:pt x="0" y="0"/>
                </a:lnTo>
                <a:close/>
              </a:path>
            </a:pathLst>
          </a:custGeom>
          <a:blipFill>
            <a:blip r:embed="rId3"/>
            <a:stretch>
              <a:fillRect/>
            </a:stretch>
          </a:blipFill>
        </p:spPr>
      </p:sp>
      <p:sp>
        <p:nvSpPr>
          <p:cNvPr id="4" name="TextBox 4"/>
          <p:cNvSpPr txBox="1"/>
          <p:nvPr/>
        </p:nvSpPr>
        <p:spPr>
          <a:xfrm>
            <a:off x="1683736" y="-197241"/>
            <a:ext cx="10149959" cy="2743972"/>
          </a:xfrm>
          <a:prstGeom prst="rect">
            <a:avLst/>
          </a:prstGeom>
        </p:spPr>
        <p:txBody>
          <a:bodyPr lIns="0" tIns="0" rIns="0" bIns="0" rtlCol="0" anchor="t">
            <a:spAutoFit/>
          </a:bodyPr>
          <a:lstStyle/>
          <a:p>
            <a:pPr algn="ctr">
              <a:lnSpc>
                <a:spcPts val="22441"/>
              </a:lnSpc>
              <a:spcBef>
                <a:spcPct val="0"/>
              </a:spcBef>
            </a:pPr>
            <a:r>
              <a:rPr lang="en-US" sz="16029">
                <a:solidFill>
                  <a:srgbClr val="FFFFFF"/>
                </a:solidFill>
                <a:latin typeface="Unreal"/>
                <a:ea typeface="Unreal"/>
                <a:cs typeface="Unreal"/>
                <a:sym typeface="Unreal"/>
              </a:rPr>
              <a:t>ФАКТИ:</a:t>
            </a:r>
          </a:p>
        </p:txBody>
      </p:sp>
      <p:sp>
        <p:nvSpPr>
          <p:cNvPr id="5" name="TextBox 5"/>
          <p:cNvSpPr txBox="1"/>
          <p:nvPr/>
        </p:nvSpPr>
        <p:spPr>
          <a:xfrm>
            <a:off x="5604061" y="9781267"/>
            <a:ext cx="7079878" cy="621030"/>
          </a:xfrm>
          <a:prstGeom prst="rect">
            <a:avLst/>
          </a:prstGeom>
        </p:spPr>
        <p:txBody>
          <a:bodyPr lIns="0" tIns="0" rIns="0" bIns="0" rtlCol="0" anchor="t">
            <a:spAutoFit/>
          </a:bodyPr>
          <a:lstStyle/>
          <a:p>
            <a:pPr algn="l">
              <a:lnSpc>
                <a:spcPts val="2520"/>
              </a:lnSpc>
            </a:pPr>
            <a:r>
              <a:rPr lang="en-US" sz="1800">
                <a:solidFill>
                  <a:srgbClr val="FFFFFF"/>
                </a:solidFill>
                <a:latin typeface="TT Wellingtons"/>
                <a:ea typeface="TT Wellingtons"/>
                <a:cs typeface="TT Wellingtons"/>
                <a:sym typeface="TT Wellingtons"/>
              </a:rPr>
              <a:t>ИЗТОЧНИК: „GLOBAL STATUS REPORT ON ROAD SAFETY 2023“</a:t>
            </a:r>
          </a:p>
          <a:p>
            <a:pPr algn="l">
              <a:lnSpc>
                <a:spcPts val="2520"/>
              </a:lnSpc>
            </a:pPr>
            <a:endParaRPr lang="en-US" sz="1800">
              <a:solidFill>
                <a:srgbClr val="FFFFFF"/>
              </a:solidFill>
              <a:latin typeface="TT Wellingtons"/>
              <a:ea typeface="TT Wellingtons"/>
              <a:cs typeface="TT Wellingtons"/>
              <a:sym typeface="TT Wellingtons"/>
            </a:endParaRPr>
          </a:p>
        </p:txBody>
      </p:sp>
      <p:sp>
        <p:nvSpPr>
          <p:cNvPr id="6" name="Freeform 6"/>
          <p:cNvSpPr/>
          <p:nvPr/>
        </p:nvSpPr>
        <p:spPr>
          <a:xfrm>
            <a:off x="-3183375" y="-4577942"/>
            <a:ext cx="7309077" cy="7309077"/>
          </a:xfrm>
          <a:custGeom>
            <a:avLst/>
            <a:gdLst/>
            <a:ahLst/>
            <a:cxnLst/>
            <a:rect l="l" t="t" r="r" b="b"/>
            <a:pathLst>
              <a:path w="7309077" h="7309077">
                <a:moveTo>
                  <a:pt x="0" y="0"/>
                </a:moveTo>
                <a:lnTo>
                  <a:pt x="7309077" y="0"/>
                </a:lnTo>
                <a:lnTo>
                  <a:pt x="7309077" y="7309076"/>
                </a:lnTo>
                <a:lnTo>
                  <a:pt x="0" y="7309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56531" y="4741091"/>
            <a:ext cx="10895061" cy="2836291"/>
          </a:xfrm>
          <a:prstGeom prst="rect">
            <a:avLst/>
          </a:prstGeom>
        </p:spPr>
        <p:txBody>
          <a:bodyPr lIns="0" tIns="0" rIns="0" bIns="0" rtlCol="0" anchor="t">
            <a:spAutoFit/>
          </a:bodyPr>
          <a:lstStyle/>
          <a:p>
            <a:pPr algn="ctr">
              <a:lnSpc>
                <a:spcPts val="3793"/>
              </a:lnSpc>
            </a:pPr>
            <a:r>
              <a:rPr lang="en-US" sz="2709" b="1">
                <a:solidFill>
                  <a:srgbClr val="FFFFFF"/>
                </a:solidFill>
                <a:latin typeface="TT Wellingtons Bold"/>
                <a:ea typeface="TT Wellingtons Bold"/>
                <a:cs typeface="TT Wellingtons Bold"/>
                <a:sym typeface="TT Wellingtons Bold"/>
              </a:rPr>
              <a:t>Между 20 и 50 милиона души получават нефаталнинаранявания, катоголяма част от тях саосакатени за цял живот;</a:t>
            </a:r>
          </a:p>
          <a:p>
            <a:pPr algn="ctr">
              <a:lnSpc>
                <a:spcPts val="3793"/>
              </a:lnSpc>
            </a:pPr>
            <a:endParaRPr lang="en-US" sz="2709" b="1">
              <a:solidFill>
                <a:srgbClr val="FFFFFF"/>
              </a:solidFill>
              <a:latin typeface="TT Wellingtons Bold"/>
              <a:ea typeface="TT Wellingtons Bold"/>
              <a:cs typeface="TT Wellingtons Bold"/>
              <a:sym typeface="TT Wellingtons Bold"/>
            </a:endParaRPr>
          </a:p>
          <a:p>
            <a:pPr algn="ctr">
              <a:lnSpc>
                <a:spcPts val="3793"/>
              </a:lnSpc>
            </a:pPr>
            <a:r>
              <a:rPr lang="en-US" sz="2709" b="1">
                <a:solidFill>
                  <a:srgbClr val="FFFFFF"/>
                </a:solidFill>
                <a:latin typeface="TT Wellingtons Bold"/>
                <a:ea typeface="TT Wellingtons Bold"/>
                <a:cs typeface="TT Wellingtons Bold"/>
                <a:sym typeface="TT Wellingtons Bold"/>
              </a:rPr>
              <a:t> </a:t>
            </a:r>
          </a:p>
          <a:p>
            <a:pPr algn="ctr">
              <a:lnSpc>
                <a:spcPts val="3793"/>
              </a:lnSpc>
              <a:spcBef>
                <a:spcPct val="0"/>
              </a:spcBef>
            </a:pPr>
            <a:endParaRPr lang="en-US" sz="2709" b="1">
              <a:solidFill>
                <a:srgbClr val="FFFFFF"/>
              </a:solidFill>
              <a:latin typeface="TT Wellingtons Bold"/>
              <a:ea typeface="TT Wellingtons Bold"/>
              <a:cs typeface="TT Wellingtons Bold"/>
              <a:sym typeface="TT Wellingtons Bold"/>
            </a:endParaRPr>
          </a:p>
        </p:txBody>
      </p:sp>
      <p:sp>
        <p:nvSpPr>
          <p:cNvPr id="8" name="TextBox 8"/>
          <p:cNvSpPr txBox="1"/>
          <p:nvPr/>
        </p:nvSpPr>
        <p:spPr>
          <a:xfrm>
            <a:off x="7615678" y="7131552"/>
            <a:ext cx="10594817" cy="2360041"/>
          </a:xfrm>
          <a:prstGeom prst="rect">
            <a:avLst/>
          </a:prstGeom>
        </p:spPr>
        <p:txBody>
          <a:bodyPr lIns="0" tIns="0" rIns="0" bIns="0" rtlCol="0" anchor="t">
            <a:spAutoFit/>
          </a:bodyPr>
          <a:lstStyle/>
          <a:p>
            <a:pPr algn="ctr">
              <a:lnSpc>
                <a:spcPts val="3793"/>
              </a:lnSpc>
            </a:pPr>
            <a:r>
              <a:rPr lang="en-US" sz="2709" b="1">
                <a:solidFill>
                  <a:srgbClr val="FFFFFF"/>
                </a:solidFill>
                <a:latin typeface="TT Wellingtons Bold"/>
                <a:ea typeface="TT Wellingtons Bold"/>
                <a:cs typeface="TT Wellingtons Bold"/>
                <a:sym typeface="TT Wellingtons Bold"/>
              </a:rPr>
              <a:t>Пътнотранспортните произшествияпричиняват значителниикономически загуби на отделните хора, техните семейства; </a:t>
            </a:r>
          </a:p>
          <a:p>
            <a:pPr algn="ctr">
              <a:lnSpc>
                <a:spcPts val="3793"/>
              </a:lnSpc>
            </a:pPr>
            <a:r>
              <a:rPr lang="en-US" sz="2709" b="1">
                <a:solidFill>
                  <a:srgbClr val="FFFFFF"/>
                </a:solidFill>
                <a:latin typeface="Garet Bold"/>
                <a:ea typeface="Garet Bold"/>
                <a:cs typeface="Garet Bold"/>
                <a:sym typeface="Garet Bold"/>
              </a:rPr>
              <a:t> </a:t>
            </a:r>
          </a:p>
          <a:p>
            <a:pPr algn="ctr">
              <a:lnSpc>
                <a:spcPts val="3793"/>
              </a:lnSpc>
              <a:spcBef>
                <a:spcPct val="0"/>
              </a:spcBef>
            </a:pPr>
            <a:endParaRPr lang="en-US" sz="2709" b="1">
              <a:solidFill>
                <a:srgbClr val="FFFFFF"/>
              </a:solidFill>
              <a:latin typeface="Garet Bold"/>
              <a:ea typeface="Garet Bold"/>
              <a:cs typeface="Garet Bold"/>
              <a:sym typeface="Garet Bold"/>
            </a:endParaRPr>
          </a:p>
        </p:txBody>
      </p:sp>
      <p:sp>
        <p:nvSpPr>
          <p:cNvPr id="9" name="Freeform 9"/>
          <p:cNvSpPr/>
          <p:nvPr/>
        </p:nvSpPr>
        <p:spPr>
          <a:xfrm>
            <a:off x="5374914" y="6504166"/>
            <a:ext cx="7538173" cy="5785548"/>
          </a:xfrm>
          <a:custGeom>
            <a:avLst/>
            <a:gdLst/>
            <a:ahLst/>
            <a:cxnLst/>
            <a:rect l="l" t="t" r="r" b="b"/>
            <a:pathLst>
              <a:path w="7538173" h="5785548">
                <a:moveTo>
                  <a:pt x="0" y="0"/>
                </a:moveTo>
                <a:lnTo>
                  <a:pt x="7538172" y="0"/>
                </a:lnTo>
                <a:lnTo>
                  <a:pt x="7538172" y="5785547"/>
                </a:lnTo>
                <a:lnTo>
                  <a:pt x="0" y="5785547"/>
                </a:lnTo>
                <a:lnTo>
                  <a:pt x="0" y="0"/>
                </a:lnTo>
                <a:close/>
              </a:path>
            </a:pathLst>
          </a:custGeom>
          <a:blipFill>
            <a:blip r:embed="rId6"/>
            <a:stretch>
              <a:fillRect/>
            </a:stretch>
          </a:blipFill>
        </p:spPr>
      </p:sp>
      <p:sp>
        <p:nvSpPr>
          <p:cNvPr id="10" name="Freeform 10"/>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7"/>
            <a:stretch>
              <a:fillRect/>
            </a:stretch>
          </a:blipFill>
        </p:spPr>
      </p:sp>
      <p:sp>
        <p:nvSpPr>
          <p:cNvPr id="11" name="TextBox 11"/>
          <p:cNvSpPr txBox="1"/>
          <p:nvPr/>
        </p:nvSpPr>
        <p:spPr>
          <a:xfrm>
            <a:off x="8258965" y="3533562"/>
            <a:ext cx="9000335" cy="931304"/>
          </a:xfrm>
          <a:prstGeom prst="rect">
            <a:avLst/>
          </a:prstGeom>
        </p:spPr>
        <p:txBody>
          <a:bodyPr lIns="0" tIns="0" rIns="0" bIns="0" rtlCol="0" anchor="t">
            <a:spAutoFit/>
          </a:bodyPr>
          <a:lstStyle/>
          <a:p>
            <a:pPr marL="0" lvl="1" indent="0" algn="ctr">
              <a:lnSpc>
                <a:spcPts val="3793"/>
              </a:lnSpc>
              <a:spcBef>
                <a:spcPct val="0"/>
              </a:spcBef>
            </a:pPr>
            <a:r>
              <a:rPr lang="en-US" sz="2709" b="1" u="none" strike="noStrike">
                <a:solidFill>
                  <a:srgbClr val="FFFFFF"/>
                </a:solidFill>
                <a:latin typeface="TT Wellingtons Bold"/>
                <a:ea typeface="TT Wellingtons Bold"/>
                <a:cs typeface="TT Wellingtons Bold"/>
                <a:sym typeface="TT Wellingtons Bold"/>
              </a:rPr>
              <a:t>Всяка година живота си са изгубят над 1,19 милиона души в резултат на пътна катастрофа;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976532" y="-39162"/>
            <a:ext cx="24753014" cy="10365325"/>
          </a:xfrm>
          <a:custGeom>
            <a:avLst/>
            <a:gdLst/>
            <a:ahLst/>
            <a:cxnLst/>
            <a:rect l="l" t="t" r="r" b="b"/>
            <a:pathLst>
              <a:path w="24753014" h="10365325">
                <a:moveTo>
                  <a:pt x="0" y="0"/>
                </a:moveTo>
                <a:lnTo>
                  <a:pt x="24753014" y="0"/>
                </a:lnTo>
                <a:lnTo>
                  <a:pt x="24753014" y="10365324"/>
                </a:lnTo>
                <a:lnTo>
                  <a:pt x="0" y="10365324"/>
                </a:lnTo>
                <a:lnTo>
                  <a:pt x="0" y="0"/>
                </a:lnTo>
                <a:close/>
              </a:path>
            </a:pathLst>
          </a:custGeom>
          <a:blipFill>
            <a:blip r:embed="rId2"/>
            <a:stretch>
              <a:fillRect/>
            </a:stretch>
          </a:blipFill>
        </p:spPr>
      </p:sp>
      <p:sp>
        <p:nvSpPr>
          <p:cNvPr id="3" name="TextBox 3"/>
          <p:cNvSpPr txBox="1"/>
          <p:nvPr/>
        </p:nvSpPr>
        <p:spPr>
          <a:xfrm>
            <a:off x="591154" y="1687159"/>
            <a:ext cx="10107964" cy="2321205"/>
          </a:xfrm>
          <a:prstGeom prst="rect">
            <a:avLst/>
          </a:prstGeom>
        </p:spPr>
        <p:txBody>
          <a:bodyPr lIns="0" tIns="0" rIns="0" bIns="0" rtlCol="0" anchor="t">
            <a:spAutoFit/>
          </a:bodyPr>
          <a:lstStyle/>
          <a:p>
            <a:pPr algn="l">
              <a:lnSpc>
                <a:spcPts val="9004"/>
              </a:lnSpc>
            </a:pPr>
            <a:r>
              <a:rPr lang="en-US" sz="8261">
                <a:solidFill>
                  <a:srgbClr val="FFFFFF"/>
                </a:solidFill>
                <a:latin typeface="Unreal"/>
                <a:ea typeface="Unreal"/>
                <a:cs typeface="Unreal"/>
                <a:sym typeface="Unreal"/>
              </a:rPr>
              <a:t>СТАТИСТИКИТЕ</a:t>
            </a:r>
          </a:p>
          <a:p>
            <a:pPr algn="l">
              <a:lnSpc>
                <a:spcPts val="9004"/>
              </a:lnSpc>
            </a:pPr>
            <a:r>
              <a:rPr lang="en-US" sz="8261">
                <a:solidFill>
                  <a:srgbClr val="FFFFFF"/>
                </a:solidFill>
                <a:latin typeface="Unreal"/>
                <a:ea typeface="Unreal"/>
                <a:cs typeface="Unreal"/>
                <a:sym typeface="Unreal"/>
              </a:rPr>
              <a:t>показват</a:t>
            </a:r>
          </a:p>
        </p:txBody>
      </p:sp>
      <p:grpSp>
        <p:nvGrpSpPr>
          <p:cNvPr id="4" name="Group 4"/>
          <p:cNvGrpSpPr/>
          <p:nvPr/>
        </p:nvGrpSpPr>
        <p:grpSpPr>
          <a:xfrm>
            <a:off x="10172231" y="2809662"/>
            <a:ext cx="7605731" cy="3832653"/>
            <a:chOff x="0" y="0"/>
            <a:chExt cx="1612966" cy="812800"/>
          </a:xfrm>
        </p:grpSpPr>
        <p:sp>
          <p:nvSpPr>
            <p:cNvPr id="5" name="Freeform 5"/>
            <p:cNvSpPr/>
            <p:nvPr/>
          </p:nvSpPr>
          <p:spPr>
            <a:xfrm>
              <a:off x="0" y="0"/>
              <a:ext cx="1612966" cy="812800"/>
            </a:xfrm>
            <a:custGeom>
              <a:avLst/>
              <a:gdLst/>
              <a:ahLst/>
              <a:cxnLst/>
              <a:rect l="l" t="t" r="r" b="b"/>
              <a:pathLst>
                <a:path w="1612966" h="812800">
                  <a:moveTo>
                    <a:pt x="23412" y="0"/>
                  </a:moveTo>
                  <a:lnTo>
                    <a:pt x="1589554" y="0"/>
                  </a:lnTo>
                  <a:cubicBezTo>
                    <a:pt x="1602484" y="0"/>
                    <a:pt x="1612966" y="10482"/>
                    <a:pt x="1612966" y="23412"/>
                  </a:cubicBezTo>
                  <a:lnTo>
                    <a:pt x="1612966" y="789388"/>
                  </a:lnTo>
                  <a:cubicBezTo>
                    <a:pt x="1612966" y="802318"/>
                    <a:pt x="1602484" y="812800"/>
                    <a:pt x="1589554" y="812800"/>
                  </a:cubicBezTo>
                  <a:lnTo>
                    <a:pt x="23412" y="812800"/>
                  </a:lnTo>
                  <a:cubicBezTo>
                    <a:pt x="10482" y="812800"/>
                    <a:pt x="0" y="802318"/>
                    <a:pt x="0" y="789388"/>
                  </a:cubicBezTo>
                  <a:lnTo>
                    <a:pt x="0" y="23412"/>
                  </a:lnTo>
                  <a:cubicBezTo>
                    <a:pt x="0" y="10482"/>
                    <a:pt x="10482" y="0"/>
                    <a:pt x="23412" y="0"/>
                  </a:cubicBezTo>
                  <a:close/>
                </a:path>
              </a:pathLst>
            </a:custGeom>
            <a:blipFill>
              <a:blip r:embed="rId3"/>
              <a:stretch>
                <a:fillRect l="-3751" r="-3751"/>
              </a:stretch>
            </a:blipFill>
          </p:spPr>
        </p:sp>
      </p:grpSp>
      <p:sp>
        <p:nvSpPr>
          <p:cNvPr id="6" name="Freeform 6"/>
          <p:cNvSpPr/>
          <p:nvPr/>
        </p:nvSpPr>
        <p:spPr>
          <a:xfrm>
            <a:off x="1344480" y="-969714"/>
            <a:ext cx="5207595" cy="3996829"/>
          </a:xfrm>
          <a:custGeom>
            <a:avLst/>
            <a:gdLst/>
            <a:ahLst/>
            <a:cxnLst/>
            <a:rect l="l" t="t" r="r" b="b"/>
            <a:pathLst>
              <a:path w="5207595" h="3996829">
                <a:moveTo>
                  <a:pt x="0" y="0"/>
                </a:moveTo>
                <a:lnTo>
                  <a:pt x="5207595" y="0"/>
                </a:lnTo>
                <a:lnTo>
                  <a:pt x="5207595" y="3996828"/>
                </a:lnTo>
                <a:lnTo>
                  <a:pt x="0" y="3996828"/>
                </a:lnTo>
                <a:lnTo>
                  <a:pt x="0" y="0"/>
                </a:lnTo>
                <a:close/>
              </a:path>
            </a:pathLst>
          </a:custGeom>
          <a:blipFill>
            <a:blip r:embed="rId4"/>
            <a:stretch>
              <a:fillRect/>
            </a:stretch>
          </a:blipFill>
        </p:spPr>
      </p:sp>
      <p:sp>
        <p:nvSpPr>
          <p:cNvPr id="7" name="Freeform 7"/>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5"/>
            <a:stretch>
              <a:fillRect/>
            </a:stretch>
          </a:blipFill>
        </p:spPr>
      </p:sp>
      <p:sp>
        <p:nvSpPr>
          <p:cNvPr id="8" name="TextBox 8"/>
          <p:cNvSpPr txBox="1"/>
          <p:nvPr/>
        </p:nvSpPr>
        <p:spPr>
          <a:xfrm>
            <a:off x="1444741" y="4548948"/>
            <a:ext cx="7699259" cy="1929003"/>
          </a:xfrm>
          <a:prstGeom prst="rect">
            <a:avLst/>
          </a:prstGeom>
        </p:spPr>
        <p:txBody>
          <a:bodyPr lIns="0" tIns="0" rIns="0" bIns="0" rtlCol="0" anchor="t">
            <a:spAutoFit/>
          </a:bodyPr>
          <a:lstStyle/>
          <a:p>
            <a:pPr algn="r">
              <a:lnSpc>
                <a:spcPts val="5222"/>
              </a:lnSpc>
            </a:pPr>
            <a:r>
              <a:rPr lang="en-US" sz="3072">
                <a:solidFill>
                  <a:srgbClr val="FFFFFF"/>
                </a:solidFill>
                <a:latin typeface="TT Wellingtons"/>
                <a:ea typeface="TT Wellingtons"/>
                <a:cs typeface="TT Wellingtons"/>
                <a:sym typeface="TT Wellingtons"/>
              </a:rPr>
              <a:t>За САЩ обществено-икономическите щети са над 1,4 трилиона $ обща стойност загубивсяка година.</a:t>
            </a:r>
          </a:p>
        </p:txBody>
      </p:sp>
      <p:sp>
        <p:nvSpPr>
          <p:cNvPr id="9" name="TextBox 9"/>
          <p:cNvSpPr txBox="1"/>
          <p:nvPr/>
        </p:nvSpPr>
        <p:spPr>
          <a:xfrm>
            <a:off x="-2167602" y="9790241"/>
            <a:ext cx="12866719" cy="936367"/>
          </a:xfrm>
          <a:prstGeom prst="rect">
            <a:avLst/>
          </a:prstGeom>
        </p:spPr>
        <p:txBody>
          <a:bodyPr lIns="0" tIns="0" rIns="0" bIns="0" rtlCol="0" anchor="t">
            <a:spAutoFit/>
          </a:bodyPr>
          <a:lstStyle/>
          <a:p>
            <a:pPr algn="ctr">
              <a:lnSpc>
                <a:spcPts val="3763"/>
              </a:lnSpc>
            </a:pPr>
            <a:r>
              <a:rPr lang="en-US" sz="2688">
                <a:solidFill>
                  <a:srgbClr val="FFFFFF"/>
                </a:solidFill>
                <a:latin typeface="TT Wellingtons"/>
                <a:ea typeface="TT Wellingtons"/>
                <a:cs typeface="TT Wellingtons"/>
                <a:sym typeface="TT Wellingtons"/>
              </a:rPr>
              <a:t>Източник: „ U.S. Department of Transportation“</a:t>
            </a:r>
          </a:p>
          <a:p>
            <a:pPr algn="ctr">
              <a:lnSpc>
                <a:spcPts val="3763"/>
              </a:lnSpc>
              <a:spcBef>
                <a:spcPct val="0"/>
              </a:spcBef>
            </a:pPr>
            <a:endParaRPr lang="en-US" sz="2688">
              <a:solidFill>
                <a:srgbClr val="FFFFFF"/>
              </a:solidFill>
              <a:latin typeface="TT Wellingtons"/>
              <a:ea typeface="TT Wellingtons"/>
              <a:cs typeface="TT Wellingtons"/>
              <a:sym typeface="TT Wellingtons"/>
            </a:endParaRPr>
          </a:p>
        </p:txBody>
      </p:sp>
      <p:sp>
        <p:nvSpPr>
          <p:cNvPr id="10" name="TextBox 10"/>
          <p:cNvSpPr txBox="1"/>
          <p:nvPr/>
        </p:nvSpPr>
        <p:spPr>
          <a:xfrm>
            <a:off x="6024600" y="6887907"/>
            <a:ext cx="8789002" cy="1772158"/>
          </a:xfrm>
          <a:prstGeom prst="rect">
            <a:avLst/>
          </a:prstGeom>
        </p:spPr>
        <p:txBody>
          <a:bodyPr lIns="0" tIns="0" rIns="0" bIns="0" rtlCol="0" anchor="t">
            <a:spAutoFit/>
          </a:bodyPr>
          <a:lstStyle/>
          <a:p>
            <a:pPr algn="l">
              <a:lnSpc>
                <a:spcPts val="4736"/>
              </a:lnSpc>
            </a:pPr>
            <a:r>
              <a:rPr lang="en-US" sz="3200">
                <a:solidFill>
                  <a:srgbClr val="FFFFFF"/>
                </a:solidFill>
                <a:latin typeface="TT Wellingtons"/>
                <a:ea typeface="TT Wellingtons"/>
                <a:cs typeface="TT Wellingtons"/>
                <a:sym typeface="TT Wellingtons"/>
              </a:rPr>
              <a:t>Ползите за САЩ и ЕС е да се намалят обществените разходи от пътни инциденти.</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4845223" y="1767659"/>
            <a:ext cx="8597554" cy="6441511"/>
            <a:chOff x="0" y="0"/>
            <a:chExt cx="2449073" cy="1834909"/>
          </a:xfrm>
        </p:grpSpPr>
        <p:sp>
          <p:nvSpPr>
            <p:cNvPr id="4" name="Freeform 4"/>
            <p:cNvSpPr/>
            <p:nvPr/>
          </p:nvSpPr>
          <p:spPr>
            <a:xfrm>
              <a:off x="0" y="0"/>
              <a:ext cx="2449073" cy="1834909"/>
            </a:xfrm>
            <a:custGeom>
              <a:avLst/>
              <a:gdLst/>
              <a:ahLst/>
              <a:cxnLst/>
              <a:rect l="l" t="t" r="r" b="b"/>
              <a:pathLst>
                <a:path w="2449073" h="1834909">
                  <a:moveTo>
                    <a:pt x="20711" y="0"/>
                  </a:moveTo>
                  <a:lnTo>
                    <a:pt x="2428362" y="0"/>
                  </a:lnTo>
                  <a:cubicBezTo>
                    <a:pt x="2439800" y="0"/>
                    <a:pt x="2449073" y="9273"/>
                    <a:pt x="2449073" y="20711"/>
                  </a:cubicBezTo>
                  <a:lnTo>
                    <a:pt x="2449073" y="1814198"/>
                  </a:lnTo>
                  <a:cubicBezTo>
                    <a:pt x="2449073" y="1825636"/>
                    <a:pt x="2439800" y="1834909"/>
                    <a:pt x="2428362" y="1834909"/>
                  </a:cubicBezTo>
                  <a:lnTo>
                    <a:pt x="20711" y="1834909"/>
                  </a:lnTo>
                  <a:cubicBezTo>
                    <a:pt x="9273" y="1834909"/>
                    <a:pt x="0" y="1825636"/>
                    <a:pt x="0" y="1814198"/>
                  </a:cubicBezTo>
                  <a:lnTo>
                    <a:pt x="0" y="20711"/>
                  </a:lnTo>
                  <a:cubicBezTo>
                    <a:pt x="0" y="9273"/>
                    <a:pt x="9273" y="0"/>
                    <a:pt x="20711" y="0"/>
                  </a:cubicBezTo>
                  <a:close/>
                </a:path>
              </a:pathLst>
            </a:custGeom>
            <a:blipFill>
              <a:blip r:embed="rId3"/>
              <a:stretch>
                <a:fillRect t="-3888" b="-3888"/>
              </a:stretch>
            </a:blipFill>
          </p:spPr>
        </p:sp>
      </p:grpSp>
      <p:sp>
        <p:nvSpPr>
          <p:cNvPr id="5" name="Freeform 5"/>
          <p:cNvSpPr/>
          <p:nvPr/>
        </p:nvSpPr>
        <p:spPr>
          <a:xfrm>
            <a:off x="5240510" y="6863252"/>
            <a:ext cx="7806980" cy="5991857"/>
          </a:xfrm>
          <a:custGeom>
            <a:avLst/>
            <a:gdLst/>
            <a:ahLst/>
            <a:cxnLst/>
            <a:rect l="l" t="t" r="r" b="b"/>
            <a:pathLst>
              <a:path w="7806980" h="5991857">
                <a:moveTo>
                  <a:pt x="0" y="0"/>
                </a:moveTo>
                <a:lnTo>
                  <a:pt x="7806980" y="0"/>
                </a:lnTo>
                <a:lnTo>
                  <a:pt x="7806980" y="5991857"/>
                </a:lnTo>
                <a:lnTo>
                  <a:pt x="0" y="5991857"/>
                </a:lnTo>
                <a:lnTo>
                  <a:pt x="0" y="0"/>
                </a:lnTo>
                <a:close/>
              </a:path>
            </a:pathLst>
          </a:custGeom>
          <a:blipFill>
            <a:blip r:embed="rId4"/>
            <a:stretch>
              <a:fillRect/>
            </a:stretch>
          </a:blipFill>
        </p:spPr>
      </p:sp>
      <p:sp>
        <p:nvSpPr>
          <p:cNvPr id="6" name="Freeform 6"/>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5"/>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14024"/>
            <a:ext cx="18288000" cy="11430000"/>
          </a:xfrm>
          <a:custGeom>
            <a:avLst/>
            <a:gdLst/>
            <a:ahLst/>
            <a:cxnLst/>
            <a:rect l="l" t="t" r="r" b="b"/>
            <a:pathLst>
              <a:path w="18288000" h="11430000">
                <a:moveTo>
                  <a:pt x="0" y="0"/>
                </a:moveTo>
                <a:lnTo>
                  <a:pt x="18288000" y="0"/>
                </a:lnTo>
                <a:lnTo>
                  <a:pt x="18288000" y="11430000"/>
                </a:lnTo>
                <a:lnTo>
                  <a:pt x="0" y="11430000"/>
                </a:lnTo>
                <a:lnTo>
                  <a:pt x="0" y="0"/>
                </a:lnTo>
                <a:close/>
              </a:path>
            </a:pathLst>
          </a:custGeom>
          <a:blipFill>
            <a:blip r:embed="rId2"/>
            <a:stretch>
              <a:fillRect/>
            </a:stretch>
          </a:blipFill>
        </p:spPr>
      </p:sp>
      <p:sp>
        <p:nvSpPr>
          <p:cNvPr id="3" name="TextBox 3"/>
          <p:cNvSpPr txBox="1"/>
          <p:nvPr/>
        </p:nvSpPr>
        <p:spPr>
          <a:xfrm>
            <a:off x="3734733" y="3595366"/>
            <a:ext cx="10063966" cy="4397573"/>
          </a:xfrm>
          <a:prstGeom prst="rect">
            <a:avLst/>
          </a:prstGeom>
        </p:spPr>
        <p:txBody>
          <a:bodyPr lIns="0" tIns="0" rIns="0" bIns="0" rtlCol="0" anchor="t">
            <a:spAutoFit/>
          </a:bodyPr>
          <a:lstStyle/>
          <a:p>
            <a:pPr algn="ctr">
              <a:lnSpc>
                <a:spcPts val="4364"/>
              </a:lnSpc>
            </a:pPr>
            <a:r>
              <a:rPr lang="en-US" sz="3117" b="1">
                <a:solidFill>
                  <a:srgbClr val="FFFFFF"/>
                </a:solidFill>
                <a:latin typeface="TT Wellingtons Bold"/>
                <a:ea typeface="TT Wellingtons Bold"/>
                <a:cs typeface="TT Wellingtons Bold"/>
                <a:sym typeface="TT Wellingtons Bold"/>
              </a:rPr>
              <a:t>Специално създаден софтуер (динамичен математически алгоритъм) за смартфони с IOS и ANDROID, обработващ в реално време информацията от превозното средство, метеорологичните условия и други данни, за да може водача да минимизира риска от пътно транспортно произшествие.</a:t>
            </a:r>
          </a:p>
          <a:p>
            <a:pPr algn="ctr">
              <a:lnSpc>
                <a:spcPts val="4364"/>
              </a:lnSpc>
            </a:pPr>
            <a:endParaRPr lang="en-US" sz="3117" b="1">
              <a:solidFill>
                <a:srgbClr val="FFFFFF"/>
              </a:solidFill>
              <a:latin typeface="TT Wellingtons Bold"/>
              <a:ea typeface="TT Wellingtons Bold"/>
              <a:cs typeface="TT Wellingtons Bold"/>
              <a:sym typeface="TT Wellingtons Bold"/>
            </a:endParaRPr>
          </a:p>
        </p:txBody>
      </p:sp>
      <p:sp>
        <p:nvSpPr>
          <p:cNvPr id="4" name="TextBox 4"/>
          <p:cNvSpPr txBox="1"/>
          <p:nvPr/>
        </p:nvSpPr>
        <p:spPr>
          <a:xfrm>
            <a:off x="849534" y="7719155"/>
            <a:ext cx="10508993" cy="2333621"/>
          </a:xfrm>
          <a:prstGeom prst="rect">
            <a:avLst/>
          </a:prstGeom>
        </p:spPr>
        <p:txBody>
          <a:bodyPr lIns="0" tIns="0" rIns="0" bIns="0" rtlCol="0" anchor="t">
            <a:spAutoFit/>
          </a:bodyPr>
          <a:lstStyle/>
          <a:p>
            <a:pPr algn="l">
              <a:lnSpc>
                <a:spcPts val="6294"/>
              </a:lnSpc>
            </a:pPr>
            <a:r>
              <a:rPr lang="en-US" sz="4496">
                <a:solidFill>
                  <a:srgbClr val="FFFFFF"/>
                </a:solidFill>
                <a:latin typeface="Unreal"/>
                <a:ea typeface="Unreal"/>
                <a:cs typeface="Unreal"/>
                <a:sym typeface="Unreal"/>
              </a:rPr>
              <a:t>ПАЗИ ПРЕДНИЯ!</a:t>
            </a:r>
          </a:p>
          <a:p>
            <a:pPr algn="l">
              <a:lnSpc>
                <a:spcPts val="6294"/>
              </a:lnSpc>
            </a:pPr>
            <a:r>
              <a:rPr lang="en-US" sz="4496">
                <a:solidFill>
                  <a:srgbClr val="FFFFFF"/>
                </a:solidFill>
                <a:latin typeface="Unreal"/>
                <a:ea typeface="Unreal"/>
                <a:cs typeface="Unreal"/>
                <a:sym typeface="Unreal"/>
              </a:rPr>
              <a:t>ПАЗИ АДЕКВАТНА ДИСТАНЦИЯ!</a:t>
            </a:r>
          </a:p>
          <a:p>
            <a:pPr algn="l">
              <a:lnSpc>
                <a:spcPts val="6294"/>
              </a:lnSpc>
            </a:pPr>
            <a:endParaRPr lang="en-US" sz="4496">
              <a:solidFill>
                <a:srgbClr val="FFFFFF"/>
              </a:solidFill>
              <a:latin typeface="Unreal"/>
              <a:ea typeface="Unreal"/>
              <a:cs typeface="Unreal"/>
              <a:sym typeface="Unreal"/>
            </a:endParaRPr>
          </a:p>
        </p:txBody>
      </p:sp>
      <p:sp>
        <p:nvSpPr>
          <p:cNvPr id="5" name="Freeform 5"/>
          <p:cNvSpPr/>
          <p:nvPr/>
        </p:nvSpPr>
        <p:spPr>
          <a:xfrm>
            <a:off x="11358527" y="7228293"/>
            <a:ext cx="6758390" cy="5187064"/>
          </a:xfrm>
          <a:custGeom>
            <a:avLst/>
            <a:gdLst/>
            <a:ahLst/>
            <a:cxnLst/>
            <a:rect l="l" t="t" r="r" b="b"/>
            <a:pathLst>
              <a:path w="6758390" h="5187064">
                <a:moveTo>
                  <a:pt x="0" y="0"/>
                </a:moveTo>
                <a:lnTo>
                  <a:pt x="6758390" y="0"/>
                </a:lnTo>
                <a:lnTo>
                  <a:pt x="6758390" y="5187064"/>
                </a:lnTo>
                <a:lnTo>
                  <a:pt x="0" y="5187064"/>
                </a:lnTo>
                <a:lnTo>
                  <a:pt x="0" y="0"/>
                </a:lnTo>
                <a:close/>
              </a:path>
            </a:pathLst>
          </a:custGeom>
          <a:blipFill>
            <a:blip r:embed="rId3"/>
            <a:stretch>
              <a:fillRect/>
            </a:stretch>
          </a:blipFill>
        </p:spPr>
      </p:sp>
      <p:sp>
        <p:nvSpPr>
          <p:cNvPr id="6" name="Freeform 6"/>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4"/>
            <a:stretch>
              <a:fillRect/>
            </a:stretch>
          </a:blipFill>
        </p:spPr>
      </p:sp>
      <p:sp>
        <p:nvSpPr>
          <p:cNvPr id="7" name="TextBox 7"/>
          <p:cNvSpPr txBox="1"/>
          <p:nvPr/>
        </p:nvSpPr>
        <p:spPr>
          <a:xfrm>
            <a:off x="2945845" y="581549"/>
            <a:ext cx="15070087" cy="2835386"/>
          </a:xfrm>
          <a:prstGeom prst="rect">
            <a:avLst/>
          </a:prstGeom>
        </p:spPr>
        <p:txBody>
          <a:bodyPr lIns="0" tIns="0" rIns="0" bIns="0" rtlCol="0" anchor="t">
            <a:spAutoFit/>
          </a:bodyPr>
          <a:lstStyle/>
          <a:p>
            <a:pPr algn="just">
              <a:lnSpc>
                <a:spcPts val="10766"/>
              </a:lnSpc>
            </a:pPr>
            <a:r>
              <a:rPr lang="en-US" sz="11577">
                <a:solidFill>
                  <a:srgbClr val="000000"/>
                </a:solidFill>
                <a:latin typeface="Unreal"/>
                <a:ea typeface="Unreal"/>
                <a:cs typeface="Unreal"/>
                <a:sym typeface="Unreal"/>
              </a:rPr>
              <a:t>НАШИЯ ПРОДУКТ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753861" y="0"/>
            <a:ext cx="19414042" cy="10287000"/>
          </a:xfrm>
          <a:custGeom>
            <a:avLst/>
            <a:gdLst/>
            <a:ahLst/>
            <a:cxnLst/>
            <a:rect l="l" t="t" r="r" b="b"/>
            <a:pathLst>
              <a:path w="19414042" h="10287000">
                <a:moveTo>
                  <a:pt x="0" y="0"/>
                </a:moveTo>
                <a:lnTo>
                  <a:pt x="19414042" y="0"/>
                </a:lnTo>
                <a:lnTo>
                  <a:pt x="19414042" y="10287000"/>
                </a:lnTo>
                <a:lnTo>
                  <a:pt x="0" y="10287000"/>
                </a:lnTo>
                <a:lnTo>
                  <a:pt x="0" y="0"/>
                </a:lnTo>
                <a:close/>
              </a:path>
            </a:pathLst>
          </a:custGeom>
          <a:blipFill>
            <a:blip r:embed="rId2"/>
            <a:stretch>
              <a:fillRect/>
            </a:stretch>
          </a:blipFill>
        </p:spPr>
      </p:sp>
      <p:sp>
        <p:nvSpPr>
          <p:cNvPr id="3" name="TextBox 3"/>
          <p:cNvSpPr txBox="1"/>
          <p:nvPr/>
        </p:nvSpPr>
        <p:spPr>
          <a:xfrm>
            <a:off x="5448720" y="3068488"/>
            <a:ext cx="12040956" cy="6189812"/>
          </a:xfrm>
          <a:prstGeom prst="rect">
            <a:avLst/>
          </a:prstGeom>
        </p:spPr>
        <p:txBody>
          <a:bodyPr lIns="0" tIns="0" rIns="0" bIns="0" rtlCol="0" anchor="t">
            <a:spAutoFit/>
          </a:bodyPr>
          <a:lstStyle/>
          <a:p>
            <a:pPr algn="r">
              <a:lnSpc>
                <a:spcPts val="3104"/>
              </a:lnSpc>
            </a:pPr>
            <a:r>
              <a:rPr lang="en-US" sz="2217">
                <a:solidFill>
                  <a:srgbClr val="FFFFFF"/>
                </a:solidFill>
                <a:latin typeface="TT Wellingtons"/>
                <a:ea typeface="TT Wellingtons"/>
                <a:cs typeface="TT Wellingtons"/>
                <a:sym typeface="TT Wellingtons"/>
              </a:rPr>
              <a:t>Превантивно, за да се избегне ударостойностява за шофьора или автопилота колко метра е разстоянието до пълноспиране;</a:t>
            </a:r>
          </a:p>
          <a:p>
            <a:pPr algn="r">
              <a:lnSpc>
                <a:spcPts val="3104"/>
              </a:lnSpc>
            </a:pPr>
            <a:endParaRPr lang="en-US" sz="2217">
              <a:solidFill>
                <a:srgbClr val="FFFFFF"/>
              </a:solidFill>
              <a:latin typeface="TT Wellingtons"/>
              <a:ea typeface="TT Wellingtons"/>
              <a:cs typeface="TT Wellingtons"/>
              <a:sym typeface="TT Wellingtons"/>
            </a:endParaRPr>
          </a:p>
          <a:p>
            <a:pPr algn="r">
              <a:lnSpc>
                <a:spcPts val="3104"/>
              </a:lnSpc>
            </a:pPr>
            <a:r>
              <a:rPr lang="en-US" sz="2217">
                <a:solidFill>
                  <a:srgbClr val="FFFFFF"/>
                </a:solidFill>
                <a:latin typeface="TT Wellingtons"/>
                <a:ea typeface="TT Wellingtons"/>
                <a:cs typeface="TT Wellingtons"/>
                <a:sym typeface="TT Wellingtons"/>
              </a:rPr>
              <a:t>Има функция на “черна кутия”, която записва всяка секунда – локация, скорост по GPS и метри до пълно спиране и съхранява информацията ;</a:t>
            </a:r>
          </a:p>
          <a:p>
            <a:pPr algn="r">
              <a:lnSpc>
                <a:spcPts val="3104"/>
              </a:lnSpc>
            </a:pPr>
            <a:endParaRPr lang="en-US" sz="2217">
              <a:solidFill>
                <a:srgbClr val="FFFFFF"/>
              </a:solidFill>
              <a:latin typeface="TT Wellingtons"/>
              <a:ea typeface="TT Wellingtons"/>
              <a:cs typeface="TT Wellingtons"/>
              <a:sym typeface="TT Wellingtons"/>
            </a:endParaRPr>
          </a:p>
          <a:p>
            <a:pPr algn="r">
              <a:lnSpc>
                <a:spcPts val="3104"/>
              </a:lnSpc>
            </a:pPr>
            <a:r>
              <a:rPr lang="en-US" sz="2217">
                <a:solidFill>
                  <a:srgbClr val="FFFFFF"/>
                </a:solidFill>
                <a:latin typeface="TT Wellingtons"/>
                <a:ea typeface="TT Wellingtons"/>
                <a:cs typeface="TT Wellingtons"/>
                <a:sym typeface="TT Wellingtons"/>
              </a:rPr>
              <a:t>Напомня на водача да пие вода на всекиняколкоминути, защотодехидратияводач е по-опасен от пияния;</a:t>
            </a:r>
          </a:p>
          <a:p>
            <a:pPr algn="r">
              <a:lnSpc>
                <a:spcPts val="3104"/>
              </a:lnSpc>
            </a:pPr>
            <a:endParaRPr lang="en-US" sz="2217">
              <a:solidFill>
                <a:srgbClr val="FFFFFF"/>
              </a:solidFill>
              <a:latin typeface="TT Wellingtons"/>
              <a:ea typeface="TT Wellingtons"/>
              <a:cs typeface="TT Wellingtons"/>
              <a:sym typeface="TT Wellingtons"/>
            </a:endParaRPr>
          </a:p>
          <a:p>
            <a:pPr algn="r">
              <a:lnSpc>
                <a:spcPts val="3104"/>
              </a:lnSpc>
            </a:pPr>
            <a:r>
              <a:rPr lang="en-US" sz="2217">
                <a:solidFill>
                  <a:srgbClr val="FFFFFF"/>
                </a:solidFill>
                <a:latin typeface="TT Wellingtons"/>
                <a:ea typeface="TT Wellingtons"/>
                <a:cs typeface="TT Wellingtons"/>
                <a:sym typeface="TT Wellingtons"/>
              </a:rPr>
              <a:t>Дава предупреждение за: хлъзгавпът, заледявания, предстоящ или текущснеговалеж и дъждовалеж, нагорещенасфалт, бурен вятър и другиклиматични аномалии;</a:t>
            </a:r>
          </a:p>
          <a:p>
            <a:pPr algn="r">
              <a:lnSpc>
                <a:spcPts val="3104"/>
              </a:lnSpc>
            </a:pPr>
            <a:endParaRPr lang="en-US" sz="2217">
              <a:solidFill>
                <a:srgbClr val="FFFFFF"/>
              </a:solidFill>
              <a:latin typeface="TT Wellingtons"/>
              <a:ea typeface="TT Wellingtons"/>
              <a:cs typeface="TT Wellingtons"/>
              <a:sym typeface="TT Wellingtons"/>
            </a:endParaRPr>
          </a:p>
          <a:p>
            <a:pPr algn="r">
              <a:lnSpc>
                <a:spcPts val="3104"/>
              </a:lnSpc>
            </a:pPr>
            <a:r>
              <a:rPr lang="en-US" sz="2217">
                <a:solidFill>
                  <a:srgbClr val="FFFFFF"/>
                </a:solidFill>
                <a:latin typeface="TT Wellingtons"/>
                <a:ea typeface="TT Wellingtons"/>
                <a:cs typeface="TT Wellingtons"/>
                <a:sym typeface="TT Wellingtons"/>
              </a:rPr>
              <a:t>Предупреждава другите участници в движението: автомобили, велосипеди, тротинетки и пешеходци за разстоянието до пълно спиране, ако има таблет с лице към пътя;</a:t>
            </a:r>
          </a:p>
          <a:p>
            <a:pPr algn="r">
              <a:lnSpc>
                <a:spcPts val="3104"/>
              </a:lnSpc>
            </a:pPr>
            <a:endParaRPr lang="en-US" sz="2217">
              <a:solidFill>
                <a:srgbClr val="FFFFFF"/>
              </a:solidFill>
              <a:latin typeface="TT Wellingtons"/>
              <a:ea typeface="TT Wellingtons"/>
              <a:cs typeface="TT Wellingtons"/>
              <a:sym typeface="TT Wellingtons"/>
            </a:endParaRPr>
          </a:p>
        </p:txBody>
      </p:sp>
      <p:sp>
        <p:nvSpPr>
          <p:cNvPr id="4" name="Freeform 4"/>
          <p:cNvSpPr/>
          <p:nvPr/>
        </p:nvSpPr>
        <p:spPr>
          <a:xfrm>
            <a:off x="7042262" y="7447665"/>
            <a:ext cx="6574878" cy="5046219"/>
          </a:xfrm>
          <a:custGeom>
            <a:avLst/>
            <a:gdLst/>
            <a:ahLst/>
            <a:cxnLst/>
            <a:rect l="l" t="t" r="r" b="b"/>
            <a:pathLst>
              <a:path w="6574878" h="5046219">
                <a:moveTo>
                  <a:pt x="0" y="0"/>
                </a:moveTo>
                <a:lnTo>
                  <a:pt x="6574878" y="0"/>
                </a:lnTo>
                <a:lnTo>
                  <a:pt x="6574878" y="5046219"/>
                </a:lnTo>
                <a:lnTo>
                  <a:pt x="0" y="5046219"/>
                </a:lnTo>
                <a:lnTo>
                  <a:pt x="0" y="0"/>
                </a:lnTo>
                <a:close/>
              </a:path>
            </a:pathLst>
          </a:custGeom>
          <a:blipFill>
            <a:blip r:embed="rId3"/>
            <a:stretch>
              <a:fillRect/>
            </a:stretch>
          </a:blipFill>
        </p:spPr>
      </p:sp>
      <p:sp>
        <p:nvSpPr>
          <p:cNvPr id="5" name="TextBox 5"/>
          <p:cNvSpPr txBox="1"/>
          <p:nvPr/>
        </p:nvSpPr>
        <p:spPr>
          <a:xfrm>
            <a:off x="1817323" y="292934"/>
            <a:ext cx="15441977" cy="3026340"/>
          </a:xfrm>
          <a:prstGeom prst="rect">
            <a:avLst/>
          </a:prstGeom>
        </p:spPr>
        <p:txBody>
          <a:bodyPr lIns="0" tIns="0" rIns="0" bIns="0" rtlCol="0" anchor="t">
            <a:spAutoFit/>
          </a:bodyPr>
          <a:lstStyle/>
          <a:p>
            <a:pPr algn="just">
              <a:lnSpc>
                <a:spcPts val="11775"/>
              </a:lnSpc>
            </a:pPr>
            <a:r>
              <a:rPr lang="en-US" sz="10420">
                <a:solidFill>
                  <a:srgbClr val="FFFFFF"/>
                </a:solidFill>
                <a:latin typeface="Unreal"/>
                <a:ea typeface="Unreal"/>
                <a:cs typeface="Unreal"/>
                <a:sym typeface="Unreal"/>
              </a:rPr>
              <a:t>КАКВИ СА ПОЛЗИТЕ</a:t>
            </a:r>
          </a:p>
          <a:p>
            <a:pPr algn="just">
              <a:lnSpc>
                <a:spcPts val="11775"/>
              </a:lnSpc>
            </a:pPr>
            <a:r>
              <a:rPr lang="en-US" sz="10420">
                <a:solidFill>
                  <a:srgbClr val="FFFFFF"/>
                </a:solidFill>
                <a:latin typeface="Unreal"/>
                <a:ea typeface="Unreal"/>
                <a:cs typeface="Unreal"/>
                <a:sym typeface="Unreal"/>
              </a:rPr>
              <a:t> (1-5)?</a:t>
            </a:r>
          </a:p>
        </p:txBody>
      </p:sp>
      <p:sp>
        <p:nvSpPr>
          <p:cNvPr id="6" name="Freeform 6"/>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4"/>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628217" y="0"/>
            <a:ext cx="19133820" cy="10287000"/>
          </a:xfrm>
          <a:custGeom>
            <a:avLst/>
            <a:gdLst/>
            <a:ahLst/>
            <a:cxnLst/>
            <a:rect l="l" t="t" r="r" b="b"/>
            <a:pathLst>
              <a:path w="19133820" h="10287000">
                <a:moveTo>
                  <a:pt x="0" y="0"/>
                </a:moveTo>
                <a:lnTo>
                  <a:pt x="19133820" y="0"/>
                </a:lnTo>
                <a:lnTo>
                  <a:pt x="19133820" y="10287000"/>
                </a:lnTo>
                <a:lnTo>
                  <a:pt x="0" y="10287000"/>
                </a:lnTo>
                <a:lnTo>
                  <a:pt x="0" y="0"/>
                </a:lnTo>
                <a:close/>
              </a:path>
            </a:pathLst>
          </a:custGeom>
          <a:blipFill>
            <a:blip r:embed="rId2"/>
            <a:stretch>
              <a:fillRect/>
            </a:stretch>
          </a:blipFill>
        </p:spPr>
      </p:sp>
      <p:sp>
        <p:nvSpPr>
          <p:cNvPr id="3" name="TextBox 3"/>
          <p:cNvSpPr txBox="1"/>
          <p:nvPr/>
        </p:nvSpPr>
        <p:spPr>
          <a:xfrm>
            <a:off x="2870898" y="7847758"/>
            <a:ext cx="14682995" cy="2188565"/>
          </a:xfrm>
          <a:prstGeom prst="rect">
            <a:avLst/>
          </a:prstGeom>
        </p:spPr>
        <p:txBody>
          <a:bodyPr lIns="0" tIns="0" rIns="0" bIns="0" rtlCol="0" anchor="t">
            <a:spAutoFit/>
          </a:bodyPr>
          <a:lstStyle/>
          <a:p>
            <a:pPr algn="just">
              <a:lnSpc>
                <a:spcPts val="8560"/>
              </a:lnSpc>
            </a:pPr>
            <a:r>
              <a:rPr lang="en-US" sz="7575">
                <a:solidFill>
                  <a:srgbClr val="FFFFFF"/>
                </a:solidFill>
                <a:latin typeface="Unreal"/>
                <a:ea typeface="Unreal"/>
                <a:cs typeface="Unreal"/>
                <a:sym typeface="Unreal"/>
              </a:rPr>
              <a:t>КАКВИ СА ПОЛЗИТЕ (11-19)?</a:t>
            </a:r>
          </a:p>
          <a:p>
            <a:pPr algn="just">
              <a:lnSpc>
                <a:spcPts val="8560"/>
              </a:lnSpc>
            </a:pPr>
            <a:endParaRPr lang="en-US" sz="7575">
              <a:solidFill>
                <a:srgbClr val="FFFFFF"/>
              </a:solidFill>
              <a:latin typeface="Unreal"/>
              <a:ea typeface="Unreal"/>
              <a:cs typeface="Unreal"/>
              <a:sym typeface="Unreal"/>
            </a:endParaRPr>
          </a:p>
        </p:txBody>
      </p:sp>
      <p:sp>
        <p:nvSpPr>
          <p:cNvPr id="4" name="Freeform 4"/>
          <p:cNvSpPr/>
          <p:nvPr/>
        </p:nvSpPr>
        <p:spPr>
          <a:xfrm>
            <a:off x="5849363" y="6732884"/>
            <a:ext cx="7915451" cy="6075109"/>
          </a:xfrm>
          <a:custGeom>
            <a:avLst/>
            <a:gdLst/>
            <a:ahLst/>
            <a:cxnLst/>
            <a:rect l="l" t="t" r="r" b="b"/>
            <a:pathLst>
              <a:path w="7915451" h="6075109">
                <a:moveTo>
                  <a:pt x="0" y="0"/>
                </a:moveTo>
                <a:lnTo>
                  <a:pt x="7915451" y="0"/>
                </a:lnTo>
                <a:lnTo>
                  <a:pt x="7915451" y="6075109"/>
                </a:lnTo>
                <a:lnTo>
                  <a:pt x="0" y="6075109"/>
                </a:lnTo>
                <a:lnTo>
                  <a:pt x="0" y="0"/>
                </a:lnTo>
                <a:close/>
              </a:path>
            </a:pathLst>
          </a:custGeom>
          <a:blipFill>
            <a:blip r:embed="rId3"/>
            <a:stretch>
              <a:fillRect/>
            </a:stretch>
          </a:blipFill>
        </p:spPr>
      </p:sp>
      <p:sp>
        <p:nvSpPr>
          <p:cNvPr id="5" name="Freeform 5"/>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4"/>
            <a:stretch>
              <a:fillRect/>
            </a:stretch>
          </a:blipFill>
        </p:spPr>
      </p:sp>
      <p:sp>
        <p:nvSpPr>
          <p:cNvPr id="6" name="TextBox 6"/>
          <p:cNvSpPr txBox="1"/>
          <p:nvPr/>
        </p:nvSpPr>
        <p:spPr>
          <a:xfrm>
            <a:off x="1408196" y="464676"/>
            <a:ext cx="15705945" cy="6620803"/>
          </a:xfrm>
          <a:prstGeom prst="rect">
            <a:avLst/>
          </a:prstGeom>
        </p:spPr>
        <p:txBody>
          <a:bodyPr lIns="0" tIns="0" rIns="0" bIns="0" rtlCol="0" anchor="t">
            <a:spAutoFit/>
          </a:bodyPr>
          <a:lstStyle/>
          <a:p>
            <a:pPr algn="just">
              <a:lnSpc>
                <a:spcPts val="3098"/>
              </a:lnSpc>
            </a:pPr>
            <a:r>
              <a:rPr lang="en-US" sz="2213" b="1">
                <a:solidFill>
                  <a:srgbClr val="FFFFFF"/>
                </a:solidFill>
                <a:latin typeface="TT Wellingtons Bold"/>
                <a:ea typeface="TT Wellingtons Bold"/>
                <a:cs typeface="TT Wellingtons Bold"/>
                <a:sym typeface="TT Wellingtons Bold"/>
              </a:rPr>
              <a:t>Спасени човешки животи-очевидна полза.Всеки човешки живот е ценен и неговата загуба е трагедия</a:t>
            </a:r>
          </a:p>
          <a:p>
            <a:pPr algn="just">
              <a:lnSpc>
                <a:spcPts val="3098"/>
              </a:lnSpc>
            </a:pPr>
            <a:r>
              <a:rPr lang="en-US" sz="2213" b="1">
                <a:solidFill>
                  <a:srgbClr val="FFFFFF"/>
                </a:solidFill>
                <a:latin typeface="TT Wellingtons Bold"/>
                <a:ea typeface="TT Wellingtons Bold"/>
                <a:cs typeface="TT Wellingtons Bold"/>
                <a:sym typeface="TT Wellingtons Bold"/>
              </a:rPr>
              <a:t>Намаляване на здравните и медицински разходи-пътните инциденти често водят до сериозни травми които изискват дългосрочно балнеолечение и рехабилитация.Намаляването на инцитентите от ПТП може да доведе до значителни спестявания в здравеопазването</a:t>
            </a:r>
          </a:p>
          <a:p>
            <a:pPr algn="just">
              <a:lnSpc>
                <a:spcPts val="3098"/>
              </a:lnSpc>
            </a:pPr>
            <a:endParaRPr lang="en-US" sz="2213" b="1">
              <a:solidFill>
                <a:srgbClr val="FFFFFF"/>
              </a:solidFill>
              <a:latin typeface="TT Wellingtons Bold"/>
              <a:ea typeface="TT Wellingtons Bold"/>
              <a:cs typeface="TT Wellingtons Bold"/>
              <a:sym typeface="TT Wellingtons Bold"/>
            </a:endParaRPr>
          </a:p>
          <a:p>
            <a:pPr algn="just">
              <a:lnSpc>
                <a:spcPts val="3098"/>
              </a:lnSpc>
            </a:pPr>
            <a:r>
              <a:rPr lang="en-US" sz="2213" b="1">
                <a:solidFill>
                  <a:srgbClr val="FFFFFF"/>
                </a:solidFill>
                <a:latin typeface="TT Wellingtons Bold"/>
                <a:ea typeface="TT Wellingtons Bold"/>
                <a:cs typeface="TT Wellingtons Bold"/>
                <a:sym typeface="TT Wellingtons Bold"/>
              </a:rPr>
              <a:t>Подобряване на икономиката-пътните инциденти могат да доведат до загуба на работна сила ,което от своя страна води до отрицателно въздействие върху икономиката. Разходите за ремонт на пътната инфраструктура след тежки инциденти могат да са значителни,както и разходите от закъснения.</a:t>
            </a:r>
          </a:p>
          <a:p>
            <a:pPr algn="just">
              <a:lnSpc>
                <a:spcPts val="3098"/>
              </a:lnSpc>
            </a:pPr>
            <a:endParaRPr lang="en-US" sz="2213" b="1">
              <a:solidFill>
                <a:srgbClr val="FFFFFF"/>
              </a:solidFill>
              <a:latin typeface="TT Wellingtons Bold"/>
              <a:ea typeface="TT Wellingtons Bold"/>
              <a:cs typeface="TT Wellingtons Bold"/>
              <a:sym typeface="TT Wellingtons Bold"/>
            </a:endParaRPr>
          </a:p>
          <a:p>
            <a:pPr algn="just">
              <a:lnSpc>
                <a:spcPts val="3098"/>
              </a:lnSpc>
            </a:pPr>
            <a:r>
              <a:rPr lang="en-US" sz="2213" b="1">
                <a:solidFill>
                  <a:srgbClr val="FFFFFF"/>
                </a:solidFill>
                <a:latin typeface="TT Wellingtons Bold"/>
                <a:ea typeface="TT Wellingtons Bold"/>
                <a:cs typeface="TT Wellingtons Bold"/>
                <a:sym typeface="TT Wellingtons Bold"/>
              </a:rPr>
              <a:t>Подобряване на общественото благосъстояние.Пътните инциденти могат да имат значително въздействие върху психическото здраве на хората,особено на онези които са засегнати пряко или непряко.</a:t>
            </a:r>
          </a:p>
          <a:p>
            <a:pPr algn="just">
              <a:lnSpc>
                <a:spcPts val="3098"/>
              </a:lnSpc>
            </a:pPr>
            <a:r>
              <a:rPr lang="en-US" sz="2213" b="1">
                <a:solidFill>
                  <a:srgbClr val="FFFFFF"/>
                </a:solidFill>
                <a:latin typeface="TT Wellingtons Bold"/>
                <a:ea typeface="TT Wellingtons Bold"/>
                <a:cs typeface="TT Wellingtons Bold"/>
                <a:sym typeface="TT Wellingtons Bold"/>
              </a:rPr>
              <a:t>Анализ от уникално разработен алгоритъм с AI с цел създаване на дигитален двойник на потребителя-при навлизане масово на киборги водачи на ППС- да са обучени, с туширани грешки при управление на ППС от хората; AI с опция редакция на пропуски ,грешни решения и време на реакция-база данни без време за реакция и емоция.</a:t>
            </a:r>
          </a:p>
          <a:p>
            <a:pPr algn="just">
              <a:lnSpc>
                <a:spcPts val="3098"/>
              </a:lnSpc>
            </a:pPr>
            <a:endParaRPr lang="en-US" sz="2213" b="1">
              <a:solidFill>
                <a:srgbClr val="FFFFFF"/>
              </a:solidFill>
              <a:latin typeface="TT Wellingtons Bold"/>
              <a:ea typeface="TT Wellingtons Bold"/>
              <a:cs typeface="TT Wellingtons Bold"/>
              <a:sym typeface="TT Wellington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367755" y="-48755"/>
            <a:ext cx="25948233" cy="10384509"/>
          </a:xfrm>
          <a:custGeom>
            <a:avLst/>
            <a:gdLst/>
            <a:ahLst/>
            <a:cxnLst/>
            <a:rect l="l" t="t" r="r" b="b"/>
            <a:pathLst>
              <a:path w="25948233" h="10384509">
                <a:moveTo>
                  <a:pt x="0" y="0"/>
                </a:moveTo>
                <a:lnTo>
                  <a:pt x="25948233" y="0"/>
                </a:lnTo>
                <a:lnTo>
                  <a:pt x="25948233" y="10384510"/>
                </a:lnTo>
                <a:lnTo>
                  <a:pt x="0" y="10384510"/>
                </a:lnTo>
                <a:lnTo>
                  <a:pt x="0" y="0"/>
                </a:lnTo>
                <a:close/>
              </a:path>
            </a:pathLst>
          </a:custGeom>
          <a:blipFill>
            <a:blip r:embed="rId2"/>
            <a:stretch>
              <a:fillRect t="-755" b="-755"/>
            </a:stretch>
          </a:blipFill>
        </p:spPr>
      </p:sp>
      <p:sp>
        <p:nvSpPr>
          <p:cNvPr id="3" name="Freeform 3"/>
          <p:cNvSpPr/>
          <p:nvPr/>
        </p:nvSpPr>
        <p:spPr>
          <a:xfrm>
            <a:off x="15432200" y="5837790"/>
            <a:ext cx="7309077" cy="7309077"/>
          </a:xfrm>
          <a:custGeom>
            <a:avLst/>
            <a:gdLst/>
            <a:ahLst/>
            <a:cxnLst/>
            <a:rect l="l" t="t" r="r" b="b"/>
            <a:pathLst>
              <a:path w="7309077" h="7309077">
                <a:moveTo>
                  <a:pt x="0" y="0"/>
                </a:moveTo>
                <a:lnTo>
                  <a:pt x="7309077" y="0"/>
                </a:lnTo>
                <a:lnTo>
                  <a:pt x="7309077" y="7309077"/>
                </a:lnTo>
                <a:lnTo>
                  <a:pt x="0" y="7309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670495" y="4247149"/>
            <a:ext cx="2784147" cy="5654529"/>
          </a:xfrm>
          <a:custGeom>
            <a:avLst/>
            <a:gdLst/>
            <a:ahLst/>
            <a:cxnLst/>
            <a:rect l="l" t="t" r="r" b="b"/>
            <a:pathLst>
              <a:path w="2784147" h="5654529">
                <a:moveTo>
                  <a:pt x="0" y="0"/>
                </a:moveTo>
                <a:lnTo>
                  <a:pt x="2784147" y="0"/>
                </a:lnTo>
                <a:lnTo>
                  <a:pt x="2784147" y="5654528"/>
                </a:lnTo>
                <a:lnTo>
                  <a:pt x="0" y="5654528"/>
                </a:lnTo>
                <a:lnTo>
                  <a:pt x="0" y="0"/>
                </a:lnTo>
                <a:close/>
              </a:path>
            </a:pathLst>
          </a:custGeom>
          <a:blipFill>
            <a:blip r:embed="rId5"/>
            <a:stretch>
              <a:fillRect/>
            </a:stretch>
          </a:blipFill>
        </p:spPr>
      </p:sp>
      <p:sp>
        <p:nvSpPr>
          <p:cNvPr id="5" name="Freeform 5"/>
          <p:cNvSpPr/>
          <p:nvPr/>
        </p:nvSpPr>
        <p:spPr>
          <a:xfrm>
            <a:off x="2955690" y="3444034"/>
            <a:ext cx="3364243" cy="3364243"/>
          </a:xfrm>
          <a:custGeom>
            <a:avLst/>
            <a:gdLst/>
            <a:ahLst/>
            <a:cxnLst/>
            <a:rect l="l" t="t" r="r" b="b"/>
            <a:pathLst>
              <a:path w="3364243" h="3364243">
                <a:moveTo>
                  <a:pt x="0" y="0"/>
                </a:moveTo>
                <a:lnTo>
                  <a:pt x="3364243" y="0"/>
                </a:lnTo>
                <a:lnTo>
                  <a:pt x="3364243" y="3364242"/>
                </a:lnTo>
                <a:lnTo>
                  <a:pt x="0" y="3364242"/>
                </a:lnTo>
                <a:lnTo>
                  <a:pt x="0" y="0"/>
                </a:lnTo>
                <a:close/>
              </a:path>
            </a:pathLst>
          </a:custGeom>
          <a:blipFill>
            <a:blip r:embed="rId6"/>
            <a:stretch>
              <a:fillRect/>
            </a:stretch>
          </a:blipFill>
        </p:spPr>
      </p:sp>
      <p:sp>
        <p:nvSpPr>
          <p:cNvPr id="6" name="Freeform 6"/>
          <p:cNvSpPr/>
          <p:nvPr/>
        </p:nvSpPr>
        <p:spPr>
          <a:xfrm>
            <a:off x="2849678" y="5837790"/>
            <a:ext cx="3843259" cy="3843259"/>
          </a:xfrm>
          <a:custGeom>
            <a:avLst/>
            <a:gdLst/>
            <a:ahLst/>
            <a:cxnLst/>
            <a:rect l="l" t="t" r="r" b="b"/>
            <a:pathLst>
              <a:path w="3843259" h="3843259">
                <a:moveTo>
                  <a:pt x="0" y="0"/>
                </a:moveTo>
                <a:lnTo>
                  <a:pt x="3843259" y="0"/>
                </a:lnTo>
                <a:lnTo>
                  <a:pt x="3843259" y="3843259"/>
                </a:lnTo>
                <a:lnTo>
                  <a:pt x="0" y="3843259"/>
                </a:lnTo>
                <a:lnTo>
                  <a:pt x="0" y="0"/>
                </a:lnTo>
                <a:close/>
              </a:path>
            </a:pathLst>
          </a:custGeom>
          <a:blipFill>
            <a:blip r:embed="rId7"/>
            <a:stretch>
              <a:fillRect/>
            </a:stretch>
          </a:blipFill>
        </p:spPr>
      </p:sp>
      <p:grpSp>
        <p:nvGrpSpPr>
          <p:cNvPr id="7" name="Group 7"/>
          <p:cNvGrpSpPr/>
          <p:nvPr/>
        </p:nvGrpSpPr>
        <p:grpSpPr>
          <a:xfrm>
            <a:off x="9839491" y="4474893"/>
            <a:ext cx="2446155" cy="4975414"/>
            <a:chOff x="0" y="0"/>
            <a:chExt cx="378973" cy="770822"/>
          </a:xfrm>
        </p:grpSpPr>
        <p:sp>
          <p:nvSpPr>
            <p:cNvPr id="8" name="Freeform 8"/>
            <p:cNvSpPr/>
            <p:nvPr/>
          </p:nvSpPr>
          <p:spPr>
            <a:xfrm>
              <a:off x="0" y="0"/>
              <a:ext cx="378973" cy="770822"/>
            </a:xfrm>
            <a:custGeom>
              <a:avLst/>
              <a:gdLst/>
              <a:ahLst/>
              <a:cxnLst/>
              <a:rect l="l" t="t" r="r" b="b"/>
              <a:pathLst>
                <a:path w="378973" h="770822">
                  <a:moveTo>
                    <a:pt x="0" y="0"/>
                  </a:moveTo>
                  <a:lnTo>
                    <a:pt x="378973" y="0"/>
                  </a:lnTo>
                  <a:lnTo>
                    <a:pt x="378973" y="770822"/>
                  </a:lnTo>
                  <a:lnTo>
                    <a:pt x="0" y="770822"/>
                  </a:lnTo>
                  <a:close/>
                </a:path>
              </a:pathLst>
            </a:custGeom>
            <a:blipFill>
              <a:blip r:embed="rId8"/>
              <a:stretch>
                <a:fillRect t="-1493" b="-1493"/>
              </a:stretch>
            </a:blipFill>
          </p:spPr>
        </p:sp>
      </p:grpSp>
      <p:sp>
        <p:nvSpPr>
          <p:cNvPr id="9" name="TextBox 9"/>
          <p:cNvSpPr txBox="1"/>
          <p:nvPr/>
        </p:nvSpPr>
        <p:spPr>
          <a:xfrm>
            <a:off x="3433304" y="-59411"/>
            <a:ext cx="13989778" cy="1738072"/>
          </a:xfrm>
          <a:prstGeom prst="rect">
            <a:avLst/>
          </a:prstGeom>
        </p:spPr>
        <p:txBody>
          <a:bodyPr lIns="0" tIns="0" rIns="0" bIns="0" rtlCol="0" anchor="t">
            <a:spAutoFit/>
          </a:bodyPr>
          <a:lstStyle/>
          <a:p>
            <a:pPr algn="ctr">
              <a:lnSpc>
                <a:spcPts val="14883"/>
              </a:lnSpc>
            </a:pPr>
            <a:r>
              <a:rPr lang="en-US" sz="8603">
                <a:solidFill>
                  <a:srgbClr val="FFFFFF"/>
                </a:solidFill>
                <a:latin typeface="Unreal"/>
                <a:ea typeface="Unreal"/>
                <a:cs typeface="Unreal"/>
                <a:sym typeface="Unreal"/>
              </a:rPr>
              <a:t>Как да започнем?</a:t>
            </a:r>
          </a:p>
        </p:txBody>
      </p:sp>
      <p:sp>
        <p:nvSpPr>
          <p:cNvPr id="10" name="Freeform 10"/>
          <p:cNvSpPr/>
          <p:nvPr/>
        </p:nvSpPr>
        <p:spPr>
          <a:xfrm>
            <a:off x="13032299" y="7839125"/>
            <a:ext cx="4799801" cy="3683848"/>
          </a:xfrm>
          <a:custGeom>
            <a:avLst/>
            <a:gdLst/>
            <a:ahLst/>
            <a:cxnLst/>
            <a:rect l="l" t="t" r="r" b="b"/>
            <a:pathLst>
              <a:path w="4799801" h="3683848">
                <a:moveTo>
                  <a:pt x="0" y="0"/>
                </a:moveTo>
                <a:lnTo>
                  <a:pt x="4799802" y="0"/>
                </a:lnTo>
                <a:lnTo>
                  <a:pt x="4799802" y="3683847"/>
                </a:lnTo>
                <a:lnTo>
                  <a:pt x="0" y="3683847"/>
                </a:lnTo>
                <a:lnTo>
                  <a:pt x="0" y="0"/>
                </a:lnTo>
                <a:close/>
              </a:path>
            </a:pathLst>
          </a:custGeom>
          <a:blipFill>
            <a:blip r:embed="rId9"/>
            <a:stretch>
              <a:fillRect/>
            </a:stretch>
          </a:blipFill>
        </p:spPr>
      </p:sp>
      <p:sp>
        <p:nvSpPr>
          <p:cNvPr id="11" name="Freeform 11"/>
          <p:cNvSpPr/>
          <p:nvPr/>
        </p:nvSpPr>
        <p:spPr>
          <a:xfrm>
            <a:off x="87594" y="235784"/>
            <a:ext cx="1523879" cy="1096123"/>
          </a:xfrm>
          <a:custGeom>
            <a:avLst/>
            <a:gdLst/>
            <a:ahLst/>
            <a:cxnLst/>
            <a:rect l="l" t="t" r="r" b="b"/>
            <a:pathLst>
              <a:path w="1523879" h="1096123">
                <a:moveTo>
                  <a:pt x="0" y="0"/>
                </a:moveTo>
                <a:lnTo>
                  <a:pt x="1523879" y="0"/>
                </a:lnTo>
                <a:lnTo>
                  <a:pt x="1523879" y="1096123"/>
                </a:lnTo>
                <a:lnTo>
                  <a:pt x="0" y="1096123"/>
                </a:lnTo>
                <a:lnTo>
                  <a:pt x="0" y="0"/>
                </a:lnTo>
                <a:close/>
              </a:path>
            </a:pathLst>
          </a:custGeom>
          <a:blipFill>
            <a:blip r:embed="rId10"/>
            <a:stretch>
              <a:fillRect/>
            </a:stretch>
          </a:blipFill>
        </p:spPr>
      </p:sp>
      <p:sp>
        <p:nvSpPr>
          <p:cNvPr id="12" name="TextBox 12"/>
          <p:cNvSpPr txBox="1"/>
          <p:nvPr/>
        </p:nvSpPr>
        <p:spPr>
          <a:xfrm>
            <a:off x="4771308" y="1731740"/>
            <a:ext cx="7349045" cy="651250"/>
          </a:xfrm>
          <a:prstGeom prst="rect">
            <a:avLst/>
          </a:prstGeom>
        </p:spPr>
        <p:txBody>
          <a:bodyPr lIns="0" tIns="0" rIns="0" bIns="0" rtlCol="0" anchor="t">
            <a:spAutoFit/>
          </a:bodyPr>
          <a:lstStyle/>
          <a:p>
            <a:pPr algn="ctr">
              <a:lnSpc>
                <a:spcPts val="5561"/>
              </a:lnSpc>
            </a:pPr>
            <a:r>
              <a:rPr lang="en-US" sz="3214">
                <a:solidFill>
                  <a:srgbClr val="FFFFFF"/>
                </a:solidFill>
                <a:latin typeface="TT Tsars B"/>
                <a:ea typeface="TT Tsars B"/>
                <a:cs typeface="TT Tsars B"/>
                <a:sym typeface="TT Tsars B"/>
              </a:rPr>
              <a:t>Регистрация</a:t>
            </a:r>
          </a:p>
        </p:txBody>
      </p:sp>
      <p:sp>
        <p:nvSpPr>
          <p:cNvPr id="13" name="TextBox 13"/>
          <p:cNvSpPr txBox="1"/>
          <p:nvPr/>
        </p:nvSpPr>
        <p:spPr>
          <a:xfrm>
            <a:off x="3430923" y="2278215"/>
            <a:ext cx="10350878" cy="1968934"/>
          </a:xfrm>
          <a:prstGeom prst="rect">
            <a:avLst/>
          </a:prstGeom>
        </p:spPr>
        <p:txBody>
          <a:bodyPr lIns="0" tIns="0" rIns="0" bIns="0" rtlCol="0" anchor="t">
            <a:spAutoFit/>
          </a:bodyPr>
          <a:lstStyle/>
          <a:p>
            <a:pPr algn="ctr">
              <a:lnSpc>
                <a:spcPts val="3987"/>
              </a:lnSpc>
            </a:pPr>
            <a:r>
              <a:rPr lang="en-US" sz="2304">
                <a:solidFill>
                  <a:srgbClr val="FFFFFF"/>
                </a:solidFill>
                <a:latin typeface="TT Wellingtons"/>
                <a:ea typeface="TT Wellingtons"/>
                <a:cs typeface="TT Wellingtons"/>
                <a:sym typeface="TT Wellingtons"/>
              </a:rPr>
              <a:t>При първото отваряне на приложението е необходимо да разрешите достъп до вашата локация и настройките на Bluetooth. След това се регистрирате или влизате в акаунта си. </a:t>
            </a:r>
          </a:p>
          <a:p>
            <a:pPr algn="ctr">
              <a:lnSpc>
                <a:spcPts val="3987"/>
              </a:lnSpc>
            </a:pPr>
            <a:endParaRPr lang="en-US" sz="2304">
              <a:solidFill>
                <a:srgbClr val="FFFFFF"/>
              </a:solidFill>
              <a:latin typeface="TT Wellingtons"/>
              <a:ea typeface="TT Wellingtons"/>
              <a:cs typeface="TT Wellingtons"/>
              <a:sym typeface="TT Wellingto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763</Words>
  <Application>Microsoft Office PowerPoint</Application>
  <PresentationFormat>Custom</PresentationFormat>
  <Paragraphs>64</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TT Wellingtons Bold</vt:lpstr>
      <vt:lpstr>TT Tsars B Bold</vt:lpstr>
      <vt:lpstr>TT Wellingtons</vt:lpstr>
      <vt:lpstr>Garet Bold</vt:lpstr>
      <vt:lpstr>Unreal</vt:lpstr>
      <vt:lpstr>Calibri</vt:lpstr>
      <vt:lpstr>Arial</vt:lpstr>
      <vt:lpstr>Intro</vt:lpstr>
      <vt:lpstr>TT Tsars 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White Futuristic Tech Presentation</dc:title>
  <cp:lastModifiedBy>ИВАЙЛО И. желязков</cp:lastModifiedBy>
  <cp:revision>1</cp:revision>
  <dcterms:created xsi:type="dcterms:W3CDTF">2006-08-16T00:00:00Z</dcterms:created>
  <dcterms:modified xsi:type="dcterms:W3CDTF">2024-11-29T12:05:18Z</dcterms:modified>
  <dc:identifier>DAGTGHEkkEE</dc:identifier>
</cp:coreProperties>
</file>